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aloo" panose="020B0604020202020204" charset="0"/>
      <p:regular r:id="rId22"/>
    </p:embeddedFont>
    <p:embeddedFont>
      <p:font typeface="Clear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9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7.xml"/><Relationship Id="rId4" Type="http://schemas.openxmlformats.org/officeDocument/2006/relationships/hyperlink" Target="https://blynk.cloud"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sv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5.gif"/><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a:off x="1047750" y="2276484"/>
            <a:ext cx="15555091" cy="6100426"/>
            <a:chOff x="0" y="0"/>
            <a:chExt cx="20740121" cy="8133902"/>
          </a:xfrm>
        </p:grpSpPr>
        <p:sp>
          <p:nvSpPr>
            <p:cNvPr id="3" name="TextBox 3"/>
            <p:cNvSpPr txBox="1"/>
            <p:nvPr/>
          </p:nvSpPr>
          <p:spPr>
            <a:xfrm>
              <a:off x="0" y="1282264"/>
              <a:ext cx="20740121" cy="5080000"/>
            </a:xfrm>
            <a:prstGeom prst="rect">
              <a:avLst/>
            </a:prstGeom>
          </p:spPr>
          <p:txBody>
            <a:bodyPr lIns="0" tIns="0" rIns="0" bIns="0" rtlCol="0" anchor="t">
              <a:spAutoFit/>
            </a:bodyPr>
            <a:lstStyle/>
            <a:p>
              <a:pPr algn="ctr">
                <a:lnSpc>
                  <a:spcPts val="15000"/>
                </a:lnSpc>
              </a:pPr>
              <a:r>
                <a:rPr lang="en-US" sz="12500">
                  <a:solidFill>
                    <a:srgbClr val="FFFAEF"/>
                  </a:solidFill>
                  <a:latin typeface="Baloo"/>
                  <a:ea typeface="Baloo"/>
                  <a:cs typeface="Baloo"/>
                  <a:sym typeface="Baloo"/>
                </a:rPr>
                <a:t>Hệ thống cảnh báo thời tiết thông minh</a:t>
              </a:r>
            </a:p>
          </p:txBody>
        </p:sp>
        <p:sp>
          <p:nvSpPr>
            <p:cNvPr id="4" name="TextBox 4"/>
            <p:cNvSpPr txBox="1"/>
            <p:nvPr/>
          </p:nvSpPr>
          <p:spPr>
            <a:xfrm>
              <a:off x="0" y="7237564"/>
              <a:ext cx="20740121" cy="902547"/>
            </a:xfrm>
            <a:prstGeom prst="rect">
              <a:avLst/>
            </a:prstGeom>
          </p:spPr>
          <p:txBody>
            <a:bodyPr lIns="0" tIns="0" rIns="0" bIns="0" rtlCol="0" anchor="t">
              <a:spAutoFit/>
            </a:bodyPr>
            <a:lstStyle/>
            <a:p>
              <a:pPr algn="ctr">
                <a:lnSpc>
                  <a:spcPts val="5740"/>
                </a:lnSpc>
              </a:pPr>
              <a:r>
                <a:rPr lang="en-US" sz="4100">
                  <a:solidFill>
                    <a:srgbClr val="FFFAEF"/>
                  </a:solidFill>
                  <a:latin typeface="Clear Sans"/>
                  <a:ea typeface="Clear Sans"/>
                  <a:cs typeface="Clear Sans"/>
                  <a:sym typeface="Clear Sans"/>
                </a:rPr>
                <a:t>Thuyết trình bởi Nhóm 7</a:t>
              </a:r>
            </a:p>
          </p:txBody>
        </p:sp>
        <p:sp>
          <p:nvSpPr>
            <p:cNvPr id="5" name="TextBox 5"/>
            <p:cNvSpPr txBox="1"/>
            <p:nvPr/>
          </p:nvSpPr>
          <p:spPr>
            <a:xfrm>
              <a:off x="0" y="-69779"/>
              <a:ext cx="20740121" cy="729615"/>
            </a:xfrm>
            <a:prstGeom prst="rect">
              <a:avLst/>
            </a:prstGeom>
          </p:spPr>
          <p:txBody>
            <a:bodyPr lIns="0" tIns="0" rIns="0" bIns="0" rtlCol="0" anchor="t">
              <a:spAutoFit/>
            </a:bodyPr>
            <a:lstStyle/>
            <a:p>
              <a:pPr algn="ctr">
                <a:lnSpc>
                  <a:spcPts val="4620"/>
                </a:lnSpc>
              </a:pPr>
              <a:endParaRPr/>
            </a:p>
          </p:txBody>
        </p:sp>
      </p:grpSp>
      <p:pic>
        <p:nvPicPr>
          <p:cNvPr id="6" name="Picture 6"/>
          <p:cNvPicPr>
            <a:picLocks noChangeAspect="1"/>
          </p:cNvPicPr>
          <p:nvPr/>
        </p:nvPicPr>
        <p:blipFill>
          <a:blip r:embed="rId2"/>
          <a:srcRect l="64771" t="21970"/>
          <a:stretch>
            <a:fillRect/>
          </a:stretch>
        </p:blipFill>
        <p:spPr>
          <a:xfrm rot="5400000">
            <a:off x="2310738" y="4172522"/>
            <a:ext cx="3803740" cy="8425216"/>
          </a:xfrm>
          <a:prstGeom prst="rect">
            <a:avLst/>
          </a:prstGeom>
        </p:spPr>
      </p:pic>
      <p:grpSp>
        <p:nvGrpSpPr>
          <p:cNvPr id="7" name="Group 7"/>
          <p:cNvGrpSpPr/>
          <p:nvPr/>
        </p:nvGrpSpPr>
        <p:grpSpPr>
          <a:xfrm>
            <a:off x="1028700" y="1028700"/>
            <a:ext cx="367402" cy="346352"/>
            <a:chOff x="0" y="0"/>
            <a:chExt cx="489869" cy="461803"/>
          </a:xfrm>
        </p:grpSpPr>
        <p:sp>
          <p:nvSpPr>
            <p:cNvPr id="8" name="AutoShape 8"/>
            <p:cNvSpPr/>
            <p:nvPr/>
          </p:nvSpPr>
          <p:spPr>
            <a:xfrm>
              <a:off x="0" y="0"/>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9" name="AutoShape 9"/>
            <p:cNvSpPr/>
            <p:nvPr/>
          </p:nvSpPr>
          <p:spPr>
            <a:xfrm>
              <a:off x="0" y="205275"/>
              <a:ext cx="489869" cy="0"/>
            </a:xfrm>
            <a:prstGeom prst="line">
              <a:avLst/>
            </a:prstGeom>
            <a:ln w="50800" cap="rnd">
              <a:solidFill>
                <a:srgbClr val="FFFAEF"/>
              </a:solidFill>
              <a:prstDash val="solid"/>
              <a:headEnd type="none" w="sm" len="sm"/>
              <a:tailEnd type="none" w="sm" len="sm"/>
            </a:ln>
          </p:spPr>
          <p:txBody>
            <a:bodyPr/>
            <a:lstStyle/>
            <a:p>
              <a:endParaRPr lang="en-US"/>
            </a:p>
          </p:txBody>
        </p:sp>
        <p:sp>
          <p:nvSpPr>
            <p:cNvPr id="10" name="AutoShape 10"/>
            <p:cNvSpPr/>
            <p:nvPr/>
          </p:nvSpPr>
          <p:spPr>
            <a:xfrm>
              <a:off x="0" y="410931"/>
              <a:ext cx="489869" cy="0"/>
            </a:xfrm>
            <a:prstGeom prst="line">
              <a:avLst/>
            </a:prstGeom>
            <a:ln w="50800" cap="rnd">
              <a:solidFill>
                <a:srgbClr val="FFFAEF"/>
              </a:solidFill>
              <a:prstDash val="solid"/>
              <a:headEnd type="none" w="sm" len="sm"/>
              <a:tailEnd type="none" w="sm" len="sm"/>
            </a:ln>
          </p:spPr>
          <p:txBody>
            <a:bodyPr/>
            <a:lstStyle/>
            <a:p>
              <a:endParaRPr lang="en-US"/>
            </a:p>
          </p:txBody>
        </p:sp>
      </p:grpSp>
      <p:grpSp>
        <p:nvGrpSpPr>
          <p:cNvPr id="11" name="Group 11"/>
          <p:cNvGrpSpPr/>
          <p:nvPr/>
        </p:nvGrpSpPr>
        <p:grpSpPr>
          <a:xfrm>
            <a:off x="16356600" y="9076225"/>
            <a:ext cx="902700" cy="182075"/>
            <a:chOff x="0" y="0"/>
            <a:chExt cx="2128209" cy="429260"/>
          </a:xfrm>
        </p:grpSpPr>
        <p:sp>
          <p:nvSpPr>
            <p:cNvPr id="12" name="Freeform 12"/>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txBody>
            <a:bodyPr/>
            <a:lstStyle/>
            <a:p>
              <a:endParaRPr lang="en-US"/>
            </a:p>
          </p:txBody>
        </p:sp>
      </p:grpSp>
      <p:pic>
        <p:nvPicPr>
          <p:cNvPr id="13" name="Picture 13"/>
          <p:cNvPicPr>
            <a:picLocks noChangeAspect="1"/>
          </p:cNvPicPr>
          <p:nvPr/>
        </p:nvPicPr>
        <p:blipFill>
          <a:blip r:embed="rId3"/>
          <a:srcRect/>
          <a:stretch>
            <a:fillRect/>
          </a:stretch>
        </p:blipFill>
        <p:spPr>
          <a:xfrm rot="-7094170">
            <a:off x="14148180" y="-2590072"/>
            <a:ext cx="7036829" cy="7237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1041561" y="-1041561"/>
            <a:ext cx="4331879" cy="6415001"/>
          </a:xfrm>
          <a:prstGeom prst="rect">
            <a:avLst/>
          </a:prstGeom>
        </p:spPr>
      </p:pic>
      <p:grpSp>
        <p:nvGrpSpPr>
          <p:cNvPr id="3" name="Group 3"/>
          <p:cNvGrpSpPr/>
          <p:nvPr/>
        </p:nvGrpSpPr>
        <p:grpSpPr>
          <a:xfrm>
            <a:off x="10161227" y="1863047"/>
            <a:ext cx="7098073" cy="7098073"/>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50000" r="-50000"/>
              </a:stretch>
            </a:blipFill>
          </p:spPr>
          <p:txBody>
            <a:bodyPr/>
            <a:lstStyle/>
            <a:p>
              <a:endParaRPr lang="en-US"/>
            </a:p>
          </p:txBody>
        </p:sp>
      </p:grpSp>
      <p:sp>
        <p:nvSpPr>
          <p:cNvPr id="5" name="TextBox 5"/>
          <p:cNvSpPr txBox="1"/>
          <p:nvPr/>
        </p:nvSpPr>
        <p:spPr>
          <a:xfrm>
            <a:off x="5724166" y="294472"/>
            <a:ext cx="7267063" cy="1098876"/>
          </a:xfrm>
          <a:prstGeom prst="rect">
            <a:avLst/>
          </a:prstGeom>
        </p:spPr>
        <p:txBody>
          <a:bodyPr lIns="0" tIns="0" rIns="0" bIns="0" rtlCol="0" anchor="t">
            <a:spAutoFit/>
          </a:bodyPr>
          <a:lstStyle/>
          <a:p>
            <a:pPr algn="l">
              <a:lnSpc>
                <a:spcPts val="8959"/>
              </a:lnSpc>
            </a:pPr>
            <a:r>
              <a:rPr lang="en-US" sz="6891">
                <a:solidFill>
                  <a:srgbClr val="FFFAEF"/>
                </a:solidFill>
                <a:latin typeface="Baloo"/>
                <a:ea typeface="Baloo"/>
                <a:cs typeface="Baloo"/>
                <a:sym typeface="Baloo"/>
              </a:rPr>
              <a:t>Ứng dụng của IOT</a:t>
            </a:r>
          </a:p>
        </p:txBody>
      </p:sp>
      <p:sp>
        <p:nvSpPr>
          <p:cNvPr id="6" name="TextBox 6"/>
          <p:cNvSpPr txBox="1"/>
          <p:nvPr/>
        </p:nvSpPr>
        <p:spPr>
          <a:xfrm>
            <a:off x="1028700" y="2127839"/>
            <a:ext cx="6376742" cy="582930"/>
          </a:xfrm>
          <a:prstGeom prst="rect">
            <a:avLst/>
          </a:prstGeom>
        </p:spPr>
        <p:txBody>
          <a:bodyPr lIns="0" tIns="0" rIns="0" bIns="0" rtlCol="0" anchor="t">
            <a:spAutoFit/>
          </a:bodyPr>
          <a:lstStyle/>
          <a:p>
            <a:pPr algn="ctr">
              <a:lnSpc>
                <a:spcPts val="4680"/>
              </a:lnSpc>
              <a:spcBef>
                <a:spcPct val="0"/>
              </a:spcBef>
            </a:pPr>
            <a:r>
              <a:rPr lang="en-US" sz="3600">
                <a:solidFill>
                  <a:srgbClr val="FFFAEF"/>
                </a:solidFill>
                <a:latin typeface="Baloo"/>
                <a:ea typeface="Baloo"/>
                <a:cs typeface="Baloo"/>
                <a:sym typeface="Baloo"/>
              </a:rPr>
              <a:t>1.Ngôi nhà thông minh</a:t>
            </a:r>
          </a:p>
        </p:txBody>
      </p:sp>
      <p:sp>
        <p:nvSpPr>
          <p:cNvPr id="7" name="TextBox 7"/>
          <p:cNvSpPr txBox="1"/>
          <p:nvPr/>
        </p:nvSpPr>
        <p:spPr>
          <a:xfrm>
            <a:off x="1354894" y="2682194"/>
            <a:ext cx="6376742" cy="1476375"/>
          </a:xfrm>
          <a:prstGeom prst="rect">
            <a:avLst/>
          </a:prstGeom>
        </p:spPr>
        <p:txBody>
          <a:bodyPr lIns="0" tIns="0" rIns="0" bIns="0" rtlCol="0" anchor="t">
            <a:spAutoFit/>
          </a:bodyPr>
          <a:lstStyle/>
          <a:p>
            <a:pPr algn="ctr">
              <a:lnSpc>
                <a:spcPts val="3900"/>
              </a:lnSpc>
            </a:pPr>
            <a:r>
              <a:rPr lang="en-US" sz="3000">
                <a:solidFill>
                  <a:srgbClr val="FFFAEF"/>
                </a:solidFill>
                <a:latin typeface="Clear Sans"/>
                <a:ea typeface="Clear Sans"/>
                <a:cs typeface="Clear Sans"/>
                <a:sym typeface="Clear Sans"/>
              </a:rPr>
              <a:t>Điều khiển ánh sáng, nhiệt độ, thiết bị gia dụng từ xa.</a:t>
            </a:r>
          </a:p>
          <a:p>
            <a:pPr algn="ctr">
              <a:lnSpc>
                <a:spcPts val="3900"/>
              </a:lnSpc>
              <a:spcBef>
                <a:spcPct val="0"/>
              </a:spcBef>
            </a:pPr>
            <a:endParaRPr lang="en-US" sz="3000">
              <a:solidFill>
                <a:srgbClr val="FFFAEF"/>
              </a:solidFill>
              <a:latin typeface="Clear Sans"/>
              <a:ea typeface="Clear Sans"/>
              <a:cs typeface="Clear Sans"/>
              <a:sym typeface="Clear Sans"/>
            </a:endParaRPr>
          </a:p>
        </p:txBody>
      </p:sp>
      <p:sp>
        <p:nvSpPr>
          <p:cNvPr id="8" name="TextBox 8"/>
          <p:cNvSpPr txBox="1"/>
          <p:nvPr/>
        </p:nvSpPr>
        <p:spPr>
          <a:xfrm>
            <a:off x="528113" y="3748949"/>
            <a:ext cx="6376742" cy="582930"/>
          </a:xfrm>
          <a:prstGeom prst="rect">
            <a:avLst/>
          </a:prstGeom>
        </p:spPr>
        <p:txBody>
          <a:bodyPr lIns="0" tIns="0" rIns="0" bIns="0" rtlCol="0" anchor="t">
            <a:spAutoFit/>
          </a:bodyPr>
          <a:lstStyle/>
          <a:p>
            <a:pPr algn="ctr">
              <a:lnSpc>
                <a:spcPts val="4680"/>
              </a:lnSpc>
              <a:spcBef>
                <a:spcPct val="0"/>
              </a:spcBef>
            </a:pPr>
            <a:r>
              <a:rPr lang="en-US" sz="3600">
                <a:solidFill>
                  <a:srgbClr val="FFFAEF"/>
                </a:solidFill>
                <a:latin typeface="Baloo"/>
                <a:ea typeface="Baloo"/>
                <a:cs typeface="Baloo"/>
                <a:sym typeface="Baloo"/>
              </a:rPr>
              <a:t>2.Y tế thông minh</a:t>
            </a:r>
          </a:p>
        </p:txBody>
      </p:sp>
      <p:sp>
        <p:nvSpPr>
          <p:cNvPr id="9" name="TextBox 9"/>
          <p:cNvSpPr txBox="1"/>
          <p:nvPr/>
        </p:nvSpPr>
        <p:spPr>
          <a:xfrm>
            <a:off x="1354894" y="4391025"/>
            <a:ext cx="6376742" cy="1476375"/>
          </a:xfrm>
          <a:prstGeom prst="rect">
            <a:avLst/>
          </a:prstGeom>
        </p:spPr>
        <p:txBody>
          <a:bodyPr lIns="0" tIns="0" rIns="0" bIns="0" rtlCol="0" anchor="t">
            <a:spAutoFit/>
          </a:bodyPr>
          <a:lstStyle/>
          <a:p>
            <a:pPr algn="ctr">
              <a:lnSpc>
                <a:spcPts val="3900"/>
              </a:lnSpc>
            </a:pPr>
            <a:r>
              <a:rPr lang="en-US" sz="3000">
                <a:solidFill>
                  <a:srgbClr val="FFFAEF"/>
                </a:solidFill>
                <a:latin typeface="Clear Sans"/>
                <a:ea typeface="Clear Sans"/>
                <a:cs typeface="Clear Sans"/>
                <a:sym typeface="Clear Sans"/>
              </a:rPr>
              <a:t>Theo dõi sức khỏe, hỗ trợ chẩn đoán và điều trị bệnh.</a:t>
            </a:r>
          </a:p>
          <a:p>
            <a:pPr algn="ctr">
              <a:lnSpc>
                <a:spcPts val="3900"/>
              </a:lnSpc>
              <a:spcBef>
                <a:spcPct val="0"/>
              </a:spcBef>
            </a:pPr>
            <a:endParaRPr lang="en-US" sz="3000">
              <a:solidFill>
                <a:srgbClr val="FFFAEF"/>
              </a:solidFill>
              <a:latin typeface="Clear Sans"/>
              <a:ea typeface="Clear Sans"/>
              <a:cs typeface="Clear Sans"/>
              <a:sym typeface="Clear Sans"/>
            </a:endParaRPr>
          </a:p>
        </p:txBody>
      </p:sp>
      <p:sp>
        <p:nvSpPr>
          <p:cNvPr id="10" name="TextBox 10"/>
          <p:cNvSpPr txBox="1"/>
          <p:nvPr/>
        </p:nvSpPr>
        <p:spPr>
          <a:xfrm>
            <a:off x="1028700" y="5556885"/>
            <a:ext cx="6376742" cy="582930"/>
          </a:xfrm>
          <a:prstGeom prst="rect">
            <a:avLst/>
          </a:prstGeom>
        </p:spPr>
        <p:txBody>
          <a:bodyPr lIns="0" tIns="0" rIns="0" bIns="0" rtlCol="0" anchor="t">
            <a:spAutoFit/>
          </a:bodyPr>
          <a:lstStyle/>
          <a:p>
            <a:pPr algn="ctr">
              <a:lnSpc>
                <a:spcPts val="4680"/>
              </a:lnSpc>
              <a:spcBef>
                <a:spcPct val="0"/>
              </a:spcBef>
            </a:pPr>
            <a:r>
              <a:rPr lang="en-US" sz="3600">
                <a:solidFill>
                  <a:srgbClr val="FFFAEF"/>
                </a:solidFill>
                <a:latin typeface="Baloo"/>
                <a:ea typeface="Baloo"/>
                <a:cs typeface="Baloo"/>
                <a:sym typeface="Baloo"/>
              </a:rPr>
              <a:t>3.Sản xuất thông minh</a:t>
            </a:r>
          </a:p>
        </p:txBody>
      </p:sp>
      <p:sp>
        <p:nvSpPr>
          <p:cNvPr id="11" name="TextBox 11"/>
          <p:cNvSpPr txBox="1"/>
          <p:nvPr/>
        </p:nvSpPr>
        <p:spPr>
          <a:xfrm>
            <a:off x="1354894" y="6196965"/>
            <a:ext cx="6376742" cy="981075"/>
          </a:xfrm>
          <a:prstGeom prst="rect">
            <a:avLst/>
          </a:prstGeom>
        </p:spPr>
        <p:txBody>
          <a:bodyPr lIns="0" tIns="0" rIns="0" bIns="0" rtlCol="0" anchor="t">
            <a:spAutoFit/>
          </a:bodyPr>
          <a:lstStyle/>
          <a:p>
            <a:pPr algn="ctr">
              <a:lnSpc>
                <a:spcPts val="3900"/>
              </a:lnSpc>
              <a:spcBef>
                <a:spcPct val="0"/>
              </a:spcBef>
            </a:pPr>
            <a:r>
              <a:rPr lang="en-US" sz="3000">
                <a:solidFill>
                  <a:srgbClr val="FFFAEF"/>
                </a:solidFill>
                <a:latin typeface="Clear Sans"/>
                <a:ea typeface="Clear Sans"/>
                <a:cs typeface="Clear Sans"/>
                <a:sym typeface="Clear Sans"/>
              </a:rPr>
              <a:t>Tự động hóa quy trình sản xuất, tối ưu hóa năng suất và chất lượng.</a:t>
            </a:r>
          </a:p>
        </p:txBody>
      </p:sp>
      <p:sp>
        <p:nvSpPr>
          <p:cNvPr id="12" name="TextBox 12"/>
          <p:cNvSpPr txBox="1"/>
          <p:nvPr/>
        </p:nvSpPr>
        <p:spPr>
          <a:xfrm>
            <a:off x="1793635" y="7397115"/>
            <a:ext cx="5499259" cy="582930"/>
          </a:xfrm>
          <a:prstGeom prst="rect">
            <a:avLst/>
          </a:prstGeom>
        </p:spPr>
        <p:txBody>
          <a:bodyPr lIns="0" tIns="0" rIns="0" bIns="0" rtlCol="0" anchor="t">
            <a:spAutoFit/>
          </a:bodyPr>
          <a:lstStyle/>
          <a:p>
            <a:pPr algn="ctr">
              <a:lnSpc>
                <a:spcPts val="4680"/>
              </a:lnSpc>
              <a:spcBef>
                <a:spcPct val="0"/>
              </a:spcBef>
            </a:pPr>
            <a:r>
              <a:rPr lang="en-US" sz="3600">
                <a:solidFill>
                  <a:srgbClr val="FFFAEF"/>
                </a:solidFill>
                <a:latin typeface="Baloo"/>
                <a:ea typeface="Baloo"/>
                <a:cs typeface="Baloo"/>
                <a:sym typeface="Baloo"/>
              </a:rPr>
              <a:t>4.Nông nghiệp thông minh</a:t>
            </a:r>
          </a:p>
        </p:txBody>
      </p:sp>
      <p:sp>
        <p:nvSpPr>
          <p:cNvPr id="13" name="TextBox 13"/>
          <p:cNvSpPr txBox="1"/>
          <p:nvPr/>
        </p:nvSpPr>
        <p:spPr>
          <a:xfrm>
            <a:off x="1354894" y="8208645"/>
            <a:ext cx="6376742" cy="1476375"/>
          </a:xfrm>
          <a:prstGeom prst="rect">
            <a:avLst/>
          </a:prstGeom>
        </p:spPr>
        <p:txBody>
          <a:bodyPr lIns="0" tIns="0" rIns="0" bIns="0" rtlCol="0" anchor="t">
            <a:spAutoFit/>
          </a:bodyPr>
          <a:lstStyle/>
          <a:p>
            <a:pPr algn="ctr">
              <a:lnSpc>
                <a:spcPts val="3900"/>
              </a:lnSpc>
            </a:pPr>
            <a:r>
              <a:rPr lang="en-US" sz="3000">
                <a:solidFill>
                  <a:srgbClr val="FFFAEF"/>
                </a:solidFill>
                <a:latin typeface="Clear Sans"/>
                <a:ea typeface="Clear Sans"/>
                <a:cs typeface="Clear Sans"/>
                <a:sym typeface="Clear Sans"/>
              </a:rPr>
              <a:t>Theo dõi điều kiện đất, nước, thời tiết, và tự động tưới tiêu, bón phân.</a:t>
            </a:r>
          </a:p>
          <a:p>
            <a:pPr algn="ctr">
              <a:lnSpc>
                <a:spcPts val="3900"/>
              </a:lnSpc>
              <a:spcBef>
                <a:spcPct val="0"/>
              </a:spcBef>
            </a:pPr>
            <a:endParaRPr lang="en-US" sz="3000">
              <a:solidFill>
                <a:srgbClr val="FFFAEF"/>
              </a:solidFill>
              <a:latin typeface="Clear Sans"/>
              <a:ea typeface="Clear Sans"/>
              <a:cs typeface="Clear Sans"/>
              <a:sym typeface="Clea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1954786" y="3267349"/>
            <a:ext cx="549281" cy="825642"/>
          </a:xfrm>
          <a:prstGeom prst="rect">
            <a:avLst/>
          </a:prstGeom>
        </p:spPr>
      </p:pic>
      <p:grpSp>
        <p:nvGrpSpPr>
          <p:cNvPr id="5" name="Group 5"/>
          <p:cNvGrpSpPr/>
          <p:nvPr/>
        </p:nvGrpSpPr>
        <p:grpSpPr>
          <a:xfrm>
            <a:off x="9955530" y="2631921"/>
            <a:ext cx="7103908" cy="4710135"/>
            <a:chOff x="0" y="0"/>
            <a:chExt cx="1225879" cy="812800"/>
          </a:xfrm>
        </p:grpSpPr>
        <p:sp>
          <p:nvSpPr>
            <p:cNvPr id="6" name="Freeform 6"/>
            <p:cNvSpPr/>
            <p:nvPr/>
          </p:nvSpPr>
          <p:spPr>
            <a:xfrm>
              <a:off x="0" y="0"/>
              <a:ext cx="1225879" cy="812800"/>
            </a:xfrm>
            <a:custGeom>
              <a:avLst/>
              <a:gdLst/>
              <a:ahLst/>
              <a:cxnLst/>
              <a:rect l="l" t="t" r="r" b="b"/>
              <a:pathLst>
                <a:path w="1225879" h="812800">
                  <a:moveTo>
                    <a:pt x="25066" y="0"/>
                  </a:moveTo>
                  <a:lnTo>
                    <a:pt x="1200814" y="0"/>
                  </a:lnTo>
                  <a:cubicBezTo>
                    <a:pt x="1214657" y="0"/>
                    <a:pt x="1225879" y="11222"/>
                    <a:pt x="1225879" y="25066"/>
                  </a:cubicBezTo>
                  <a:lnTo>
                    <a:pt x="1225879" y="787734"/>
                  </a:lnTo>
                  <a:cubicBezTo>
                    <a:pt x="1225879" y="801578"/>
                    <a:pt x="1214657" y="812800"/>
                    <a:pt x="1200814" y="812800"/>
                  </a:cubicBezTo>
                  <a:lnTo>
                    <a:pt x="25066" y="812800"/>
                  </a:lnTo>
                  <a:cubicBezTo>
                    <a:pt x="11222" y="812800"/>
                    <a:pt x="0" y="801578"/>
                    <a:pt x="0" y="787734"/>
                  </a:cubicBezTo>
                  <a:lnTo>
                    <a:pt x="0" y="25066"/>
                  </a:lnTo>
                  <a:cubicBezTo>
                    <a:pt x="0" y="11222"/>
                    <a:pt x="11222" y="0"/>
                    <a:pt x="25066" y="0"/>
                  </a:cubicBezTo>
                  <a:close/>
                </a:path>
              </a:pathLst>
            </a:custGeom>
            <a:blipFill>
              <a:blip r:embed="rId5"/>
              <a:stretch>
                <a:fillRect t="-640" b="-640"/>
              </a:stretch>
            </a:blipFill>
          </p:spPr>
          <p:txBody>
            <a:bodyPr/>
            <a:lstStyle/>
            <a:p>
              <a:endParaRPr lang="en-US"/>
            </a:p>
          </p:txBody>
        </p:sp>
      </p:grpSp>
      <p:sp>
        <p:nvSpPr>
          <p:cNvPr id="7" name="TextBox 7"/>
          <p:cNvSpPr txBox="1"/>
          <p:nvPr/>
        </p:nvSpPr>
        <p:spPr>
          <a:xfrm>
            <a:off x="1303341" y="4556026"/>
            <a:ext cx="7538601" cy="273621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Baloo"/>
                <a:ea typeface="Baloo"/>
                <a:cs typeface="Baloo"/>
                <a:sym typeface="Baloo"/>
              </a:rPr>
              <a:t>Arduino IDE (Integrated Development Environment) là một phần mềm miễn phí được thiết kế để lập trình và tải mã nguồn lên các bo mạch Arduino. Đây là một công cụ quan trọng cho những người học lập trình nhúng và làm việc với các dự án IoT (Internet of Things).</a:t>
            </a:r>
          </a:p>
        </p:txBody>
      </p:sp>
      <p:sp>
        <p:nvSpPr>
          <p:cNvPr id="8" name="TextBox 8"/>
          <p:cNvSpPr txBox="1"/>
          <p:nvPr/>
        </p:nvSpPr>
        <p:spPr>
          <a:xfrm>
            <a:off x="3618155" y="189747"/>
            <a:ext cx="11355188" cy="2442174"/>
          </a:xfrm>
          <a:prstGeom prst="rect">
            <a:avLst/>
          </a:prstGeom>
        </p:spPr>
        <p:txBody>
          <a:bodyPr lIns="0" tIns="0" rIns="0" bIns="0" rtlCol="0" anchor="t">
            <a:spAutoFit/>
          </a:bodyPr>
          <a:lstStyle/>
          <a:p>
            <a:pPr algn="ctr">
              <a:lnSpc>
                <a:spcPts val="9614"/>
              </a:lnSpc>
            </a:pPr>
            <a:r>
              <a:rPr lang="en-US" sz="8012">
                <a:solidFill>
                  <a:srgbClr val="000000"/>
                </a:solidFill>
                <a:latin typeface="Baloo"/>
                <a:ea typeface="Baloo"/>
                <a:cs typeface="Baloo"/>
                <a:sym typeface="Baloo"/>
              </a:rPr>
              <a:t>Tổng quan về Arduino IDE</a:t>
            </a:r>
          </a:p>
        </p:txBody>
      </p:sp>
      <p:sp>
        <p:nvSpPr>
          <p:cNvPr id="9" name="TextBox 9"/>
          <p:cNvSpPr txBox="1"/>
          <p:nvPr/>
        </p:nvSpPr>
        <p:spPr>
          <a:xfrm>
            <a:off x="2229426" y="3510061"/>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Giới thiệu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1954786" y="3267349"/>
            <a:ext cx="549281" cy="825642"/>
          </a:xfrm>
          <a:prstGeom prst="rect">
            <a:avLst/>
          </a:prstGeom>
        </p:spPr>
      </p:pic>
      <p:grpSp>
        <p:nvGrpSpPr>
          <p:cNvPr id="5" name="Group 5"/>
          <p:cNvGrpSpPr/>
          <p:nvPr/>
        </p:nvGrpSpPr>
        <p:grpSpPr>
          <a:xfrm>
            <a:off x="9805354" y="2361385"/>
            <a:ext cx="7103908" cy="4710135"/>
            <a:chOff x="0" y="0"/>
            <a:chExt cx="1225879" cy="812800"/>
          </a:xfrm>
        </p:grpSpPr>
        <p:sp>
          <p:nvSpPr>
            <p:cNvPr id="6" name="Freeform 6"/>
            <p:cNvSpPr/>
            <p:nvPr/>
          </p:nvSpPr>
          <p:spPr>
            <a:xfrm>
              <a:off x="0" y="0"/>
              <a:ext cx="1225879" cy="812800"/>
            </a:xfrm>
            <a:custGeom>
              <a:avLst/>
              <a:gdLst/>
              <a:ahLst/>
              <a:cxnLst/>
              <a:rect l="l" t="t" r="r" b="b"/>
              <a:pathLst>
                <a:path w="1225879" h="812800">
                  <a:moveTo>
                    <a:pt x="25066" y="0"/>
                  </a:moveTo>
                  <a:lnTo>
                    <a:pt x="1200814" y="0"/>
                  </a:lnTo>
                  <a:cubicBezTo>
                    <a:pt x="1214657" y="0"/>
                    <a:pt x="1225879" y="11222"/>
                    <a:pt x="1225879" y="25066"/>
                  </a:cubicBezTo>
                  <a:lnTo>
                    <a:pt x="1225879" y="787734"/>
                  </a:lnTo>
                  <a:cubicBezTo>
                    <a:pt x="1225879" y="801578"/>
                    <a:pt x="1214657" y="812800"/>
                    <a:pt x="1200814" y="812800"/>
                  </a:cubicBezTo>
                  <a:lnTo>
                    <a:pt x="25066" y="812800"/>
                  </a:lnTo>
                  <a:cubicBezTo>
                    <a:pt x="11222" y="812800"/>
                    <a:pt x="0" y="801578"/>
                    <a:pt x="0" y="787734"/>
                  </a:cubicBezTo>
                  <a:lnTo>
                    <a:pt x="0" y="25066"/>
                  </a:lnTo>
                  <a:cubicBezTo>
                    <a:pt x="0" y="11222"/>
                    <a:pt x="11222" y="0"/>
                    <a:pt x="25066" y="0"/>
                  </a:cubicBezTo>
                  <a:close/>
                </a:path>
              </a:pathLst>
            </a:custGeom>
            <a:blipFill>
              <a:blip r:embed="rId5"/>
              <a:stretch>
                <a:fillRect l="-5085" r="-5085"/>
              </a:stretch>
            </a:blipFill>
          </p:spPr>
          <p:txBody>
            <a:bodyPr/>
            <a:lstStyle/>
            <a:p>
              <a:endParaRPr lang="en-US"/>
            </a:p>
          </p:txBody>
        </p:sp>
      </p:grpSp>
      <p:sp>
        <p:nvSpPr>
          <p:cNvPr id="7" name="TextBox 7"/>
          <p:cNvSpPr txBox="1"/>
          <p:nvPr/>
        </p:nvSpPr>
        <p:spPr>
          <a:xfrm>
            <a:off x="3618155" y="189747"/>
            <a:ext cx="11355188" cy="1221087"/>
          </a:xfrm>
          <a:prstGeom prst="rect">
            <a:avLst/>
          </a:prstGeom>
        </p:spPr>
        <p:txBody>
          <a:bodyPr lIns="0" tIns="0" rIns="0" bIns="0" rtlCol="0" anchor="t">
            <a:spAutoFit/>
          </a:bodyPr>
          <a:lstStyle/>
          <a:p>
            <a:pPr algn="ctr">
              <a:lnSpc>
                <a:spcPts val="9614"/>
              </a:lnSpc>
            </a:pPr>
            <a:r>
              <a:rPr lang="en-US" sz="8012">
                <a:solidFill>
                  <a:srgbClr val="000000"/>
                </a:solidFill>
                <a:latin typeface="Baloo"/>
                <a:ea typeface="Baloo"/>
                <a:cs typeface="Baloo"/>
                <a:sym typeface="Baloo"/>
              </a:rPr>
              <a:t>Tổng quan về Proteus</a:t>
            </a:r>
          </a:p>
        </p:txBody>
      </p:sp>
      <p:sp>
        <p:nvSpPr>
          <p:cNvPr id="8" name="TextBox 8"/>
          <p:cNvSpPr txBox="1"/>
          <p:nvPr/>
        </p:nvSpPr>
        <p:spPr>
          <a:xfrm>
            <a:off x="2229426" y="3510061"/>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Giới thiệu</a:t>
            </a:r>
          </a:p>
        </p:txBody>
      </p:sp>
      <p:sp>
        <p:nvSpPr>
          <p:cNvPr id="9" name="TextBox 9"/>
          <p:cNvSpPr txBox="1"/>
          <p:nvPr/>
        </p:nvSpPr>
        <p:spPr>
          <a:xfrm>
            <a:off x="1028700" y="4559716"/>
            <a:ext cx="8115300" cy="3193415"/>
          </a:xfrm>
          <a:prstGeom prst="rect">
            <a:avLst/>
          </a:prstGeom>
        </p:spPr>
        <p:txBody>
          <a:bodyPr lIns="0" tIns="0" rIns="0" bIns="0" rtlCol="0" anchor="t">
            <a:spAutoFit/>
          </a:bodyPr>
          <a:lstStyle/>
          <a:p>
            <a:pPr algn="ctr">
              <a:lnSpc>
                <a:spcPts val="3639"/>
              </a:lnSpc>
            </a:pPr>
            <a:r>
              <a:rPr lang="en-US" sz="2799">
                <a:solidFill>
                  <a:srgbClr val="000000"/>
                </a:solidFill>
                <a:latin typeface="Baloo"/>
                <a:ea typeface="Baloo"/>
                <a:cs typeface="Baloo"/>
                <a:sym typeface="Baloo"/>
              </a:rPr>
              <a:t>Proteus là một phần mềm mô phỏng và thiết kế mạch điện tử chuyên nghiệp, được phát triển bởi Labcenter Electronics. Proteus được sử dụng rộng rãi trong giáo dục, nghiên cứu, và công nghiệp để thiết kế, mô phỏng, kiểm tra và xây dựng các mạch điện tử từ cơ bản đến phức tạp.</a:t>
            </a:r>
          </a:p>
          <a:p>
            <a:pPr algn="ctr">
              <a:lnSpc>
                <a:spcPts val="3639"/>
              </a:lnSpc>
              <a:spcBef>
                <a:spcPct val="0"/>
              </a:spcBef>
            </a:pPr>
            <a:endParaRPr lang="en-US" sz="2799">
              <a:solidFill>
                <a:srgbClr val="000000"/>
              </a:solidFill>
              <a:latin typeface="Baloo"/>
              <a:ea typeface="Baloo"/>
              <a:cs typeface="Baloo"/>
              <a:sym typeface="Balo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1954786" y="2441707"/>
            <a:ext cx="549281" cy="825642"/>
          </a:xfrm>
          <a:prstGeom prst="rect">
            <a:avLst/>
          </a:prstGeom>
        </p:spPr>
      </p:pic>
      <p:grpSp>
        <p:nvGrpSpPr>
          <p:cNvPr id="5" name="Group 5"/>
          <p:cNvGrpSpPr/>
          <p:nvPr/>
        </p:nvGrpSpPr>
        <p:grpSpPr>
          <a:xfrm>
            <a:off x="9780126" y="1961564"/>
            <a:ext cx="7103908" cy="6363873"/>
            <a:chOff x="0" y="0"/>
            <a:chExt cx="1225879" cy="1098176"/>
          </a:xfrm>
        </p:grpSpPr>
        <p:sp>
          <p:nvSpPr>
            <p:cNvPr id="6" name="Freeform 6"/>
            <p:cNvSpPr/>
            <p:nvPr/>
          </p:nvSpPr>
          <p:spPr>
            <a:xfrm>
              <a:off x="0" y="0"/>
              <a:ext cx="1225879" cy="1098176"/>
            </a:xfrm>
            <a:custGeom>
              <a:avLst/>
              <a:gdLst/>
              <a:ahLst/>
              <a:cxnLst/>
              <a:rect l="l" t="t" r="r" b="b"/>
              <a:pathLst>
                <a:path w="1225879" h="1098176">
                  <a:moveTo>
                    <a:pt x="25066" y="0"/>
                  </a:moveTo>
                  <a:lnTo>
                    <a:pt x="1200814" y="0"/>
                  </a:lnTo>
                  <a:cubicBezTo>
                    <a:pt x="1214657" y="0"/>
                    <a:pt x="1225879" y="11222"/>
                    <a:pt x="1225879" y="25066"/>
                  </a:cubicBezTo>
                  <a:lnTo>
                    <a:pt x="1225879" y="1073110"/>
                  </a:lnTo>
                  <a:cubicBezTo>
                    <a:pt x="1225879" y="1086953"/>
                    <a:pt x="1214657" y="1098176"/>
                    <a:pt x="1200814" y="1098176"/>
                  </a:cubicBezTo>
                  <a:lnTo>
                    <a:pt x="25066" y="1098176"/>
                  </a:lnTo>
                  <a:cubicBezTo>
                    <a:pt x="11222" y="1098176"/>
                    <a:pt x="0" y="1086953"/>
                    <a:pt x="0" y="1073110"/>
                  </a:cubicBezTo>
                  <a:lnTo>
                    <a:pt x="0" y="25066"/>
                  </a:lnTo>
                  <a:cubicBezTo>
                    <a:pt x="0" y="11222"/>
                    <a:pt x="11222" y="0"/>
                    <a:pt x="25066" y="0"/>
                  </a:cubicBezTo>
                  <a:close/>
                </a:path>
              </a:pathLst>
            </a:custGeom>
            <a:blipFill>
              <a:blip r:embed="rId5"/>
              <a:stretch>
                <a:fillRect t="-1340" b="-1340"/>
              </a:stretch>
            </a:blipFill>
          </p:spPr>
          <p:txBody>
            <a:bodyPr/>
            <a:lstStyle/>
            <a:p>
              <a:endParaRPr lang="en-US"/>
            </a:p>
          </p:txBody>
        </p:sp>
      </p:grpSp>
      <p:sp>
        <p:nvSpPr>
          <p:cNvPr id="7" name="TextBox 7"/>
          <p:cNvSpPr txBox="1"/>
          <p:nvPr/>
        </p:nvSpPr>
        <p:spPr>
          <a:xfrm>
            <a:off x="2991038" y="418157"/>
            <a:ext cx="13124552" cy="1221087"/>
          </a:xfrm>
          <a:prstGeom prst="rect">
            <a:avLst/>
          </a:prstGeom>
        </p:spPr>
        <p:txBody>
          <a:bodyPr lIns="0" tIns="0" rIns="0" bIns="0" rtlCol="0" anchor="t">
            <a:spAutoFit/>
          </a:bodyPr>
          <a:lstStyle/>
          <a:p>
            <a:pPr algn="ctr">
              <a:lnSpc>
                <a:spcPts val="9614"/>
              </a:lnSpc>
            </a:pPr>
            <a:r>
              <a:rPr lang="en-US" sz="8012">
                <a:solidFill>
                  <a:srgbClr val="000000"/>
                </a:solidFill>
                <a:latin typeface="Baloo"/>
                <a:ea typeface="Baloo"/>
                <a:cs typeface="Baloo"/>
                <a:sym typeface="Baloo"/>
              </a:rPr>
              <a:t>Tổng quan về Arduino UNO</a:t>
            </a:r>
          </a:p>
        </p:txBody>
      </p:sp>
      <p:sp>
        <p:nvSpPr>
          <p:cNvPr id="8" name="TextBox 8"/>
          <p:cNvSpPr txBox="1"/>
          <p:nvPr/>
        </p:nvSpPr>
        <p:spPr>
          <a:xfrm>
            <a:off x="1954786" y="2544013"/>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Giới thiệu</a:t>
            </a:r>
          </a:p>
        </p:txBody>
      </p:sp>
      <p:sp>
        <p:nvSpPr>
          <p:cNvPr id="9" name="TextBox 9"/>
          <p:cNvSpPr txBox="1"/>
          <p:nvPr/>
        </p:nvSpPr>
        <p:spPr>
          <a:xfrm>
            <a:off x="1028700" y="3415724"/>
            <a:ext cx="8115300" cy="2279015"/>
          </a:xfrm>
          <a:prstGeom prst="rect">
            <a:avLst/>
          </a:prstGeom>
        </p:spPr>
        <p:txBody>
          <a:bodyPr lIns="0" tIns="0" rIns="0" bIns="0" rtlCol="0" anchor="t">
            <a:spAutoFit/>
          </a:bodyPr>
          <a:lstStyle/>
          <a:p>
            <a:pPr algn="l">
              <a:lnSpc>
                <a:spcPts val="3639"/>
              </a:lnSpc>
              <a:spcBef>
                <a:spcPct val="0"/>
              </a:spcBef>
            </a:pPr>
            <a:r>
              <a:rPr lang="en-US" sz="2799">
                <a:solidFill>
                  <a:srgbClr val="000000"/>
                </a:solidFill>
                <a:latin typeface="Baloo"/>
                <a:ea typeface="Baloo"/>
                <a:cs typeface="Baloo"/>
                <a:sym typeface="Baloo"/>
              </a:rPr>
              <a:t>Arduino Uno là một trong những bo mạch vi điều khiển phổ biến nhất thuộc dòng sản phẩm Arduino. Được thiết kế với mục đích học tập và phát triển các dự án điện tử, Arduino Uno thích hợp cho nhiều mục đích sử dụng.</a:t>
            </a:r>
          </a:p>
        </p:txBody>
      </p:sp>
      <p:pic>
        <p:nvPicPr>
          <p:cNvPr id="10" name="Picture 10"/>
          <p:cNvPicPr>
            <a:picLocks noChangeAspect="1"/>
          </p:cNvPicPr>
          <p:nvPr/>
        </p:nvPicPr>
        <p:blipFill>
          <a:blip r:embed="rId4"/>
          <a:srcRect/>
          <a:stretch>
            <a:fillRect/>
          </a:stretch>
        </p:blipFill>
        <p:spPr>
          <a:xfrm>
            <a:off x="1954786" y="5944858"/>
            <a:ext cx="549281" cy="825642"/>
          </a:xfrm>
          <a:prstGeom prst="rect">
            <a:avLst/>
          </a:prstGeom>
        </p:spPr>
      </p:pic>
      <p:sp>
        <p:nvSpPr>
          <p:cNvPr id="11" name="TextBox 11"/>
          <p:cNvSpPr txBox="1"/>
          <p:nvPr/>
        </p:nvSpPr>
        <p:spPr>
          <a:xfrm>
            <a:off x="2991038" y="6047164"/>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Lợi ích khi sử dụng</a:t>
            </a:r>
          </a:p>
        </p:txBody>
      </p:sp>
      <p:sp>
        <p:nvSpPr>
          <p:cNvPr id="12" name="TextBox 12"/>
          <p:cNvSpPr txBox="1"/>
          <p:nvPr/>
        </p:nvSpPr>
        <p:spPr>
          <a:xfrm>
            <a:off x="1028700" y="7056250"/>
            <a:ext cx="10467380" cy="1364615"/>
          </a:xfrm>
          <a:prstGeom prst="rect">
            <a:avLst/>
          </a:prstGeom>
        </p:spPr>
        <p:txBody>
          <a:bodyPr lIns="0" tIns="0" rIns="0" bIns="0" rtlCol="0" anchor="t">
            <a:spAutoFit/>
          </a:bodyPr>
          <a:lstStyle/>
          <a:p>
            <a:pPr algn="l">
              <a:lnSpc>
                <a:spcPts val="3639"/>
              </a:lnSpc>
              <a:spcBef>
                <a:spcPct val="0"/>
              </a:spcBef>
            </a:pPr>
            <a:r>
              <a:rPr lang="en-US" sz="2799">
                <a:solidFill>
                  <a:srgbClr val="000000"/>
                </a:solidFill>
                <a:latin typeface="Baloo"/>
                <a:ea typeface="Baloo"/>
                <a:cs typeface="Baloo"/>
                <a:sym typeface="Baloo"/>
              </a:rPr>
              <a:t>Thích hợp cho người mới bắt đầu nhờ giao diện thân thiện.</a:t>
            </a:r>
          </a:p>
          <a:p>
            <a:pPr algn="l">
              <a:lnSpc>
                <a:spcPts val="3639"/>
              </a:lnSpc>
              <a:spcBef>
                <a:spcPct val="0"/>
              </a:spcBef>
            </a:pPr>
            <a:r>
              <a:rPr lang="en-US" sz="2799">
                <a:solidFill>
                  <a:srgbClr val="000000"/>
                </a:solidFill>
                <a:latin typeface="Baloo"/>
                <a:ea typeface="Baloo"/>
                <a:cs typeface="Baloo"/>
                <a:sym typeface="Baloo"/>
              </a:rPr>
              <a:t>Chi phí hợp lý.</a:t>
            </a:r>
          </a:p>
          <a:p>
            <a:pPr algn="l">
              <a:lnSpc>
                <a:spcPts val="3639"/>
              </a:lnSpc>
              <a:spcBef>
                <a:spcPct val="0"/>
              </a:spcBef>
            </a:pPr>
            <a:r>
              <a:rPr lang="en-US" sz="2799">
                <a:solidFill>
                  <a:srgbClr val="000000"/>
                </a:solidFill>
                <a:latin typeface="Baloo"/>
                <a:ea typeface="Baloo"/>
                <a:cs typeface="Baloo"/>
                <a:sym typeface="Baloo"/>
              </a:rPr>
              <a:t>Dễ dàng tiếp cận và triển khai nhanh chóng các ý tưởng sáng tạo.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320369">
            <a:off x="12001203" y="3287038"/>
            <a:ext cx="10343361" cy="9124746"/>
          </a:xfrm>
          <a:prstGeom prst="rect">
            <a:avLst/>
          </a:prstGeom>
        </p:spPr>
      </p:pic>
      <p:pic>
        <p:nvPicPr>
          <p:cNvPr id="3" name="Picture 3"/>
          <p:cNvPicPr>
            <a:picLocks noChangeAspect="1"/>
          </p:cNvPicPr>
          <p:nvPr/>
        </p:nvPicPr>
        <p:blipFill>
          <a:blip r:embed="rId2"/>
          <a:srcRect/>
          <a:stretch>
            <a:fillRect/>
          </a:stretch>
        </p:blipFill>
        <p:spPr>
          <a:xfrm rot="9897928">
            <a:off x="-3643224" y="-4516853"/>
            <a:ext cx="10240163" cy="9033707"/>
          </a:xfrm>
          <a:prstGeom prst="rect">
            <a:avLst/>
          </a:prstGeom>
        </p:spPr>
      </p:pic>
      <p:grpSp>
        <p:nvGrpSpPr>
          <p:cNvPr id="4" name="Group 4"/>
          <p:cNvGrpSpPr/>
          <p:nvPr/>
        </p:nvGrpSpPr>
        <p:grpSpPr>
          <a:xfrm>
            <a:off x="278334" y="4011930"/>
            <a:ext cx="11351410" cy="5246370"/>
            <a:chOff x="0" y="0"/>
            <a:chExt cx="1758630" cy="812800"/>
          </a:xfrm>
        </p:grpSpPr>
        <p:sp>
          <p:nvSpPr>
            <p:cNvPr id="5" name="Freeform 5"/>
            <p:cNvSpPr/>
            <p:nvPr/>
          </p:nvSpPr>
          <p:spPr>
            <a:xfrm>
              <a:off x="0" y="0"/>
              <a:ext cx="1758630" cy="812800"/>
            </a:xfrm>
            <a:custGeom>
              <a:avLst/>
              <a:gdLst/>
              <a:ahLst/>
              <a:cxnLst/>
              <a:rect l="l" t="t" r="r" b="b"/>
              <a:pathLst>
                <a:path w="1758630" h="812800">
                  <a:moveTo>
                    <a:pt x="0" y="0"/>
                  </a:moveTo>
                  <a:lnTo>
                    <a:pt x="1758630" y="0"/>
                  </a:lnTo>
                  <a:lnTo>
                    <a:pt x="1758630" y="812800"/>
                  </a:lnTo>
                  <a:lnTo>
                    <a:pt x="0" y="812800"/>
                  </a:lnTo>
                  <a:close/>
                </a:path>
              </a:pathLst>
            </a:custGeom>
            <a:blipFill>
              <a:blip r:embed="rId3"/>
              <a:stretch>
                <a:fillRect l="-649" r="-649"/>
              </a:stretch>
            </a:blipFill>
          </p:spPr>
          <p:txBody>
            <a:bodyPr/>
            <a:lstStyle/>
            <a:p>
              <a:endParaRPr lang="en-US"/>
            </a:p>
          </p:txBody>
        </p:sp>
      </p:grpSp>
      <p:sp>
        <p:nvSpPr>
          <p:cNvPr id="6" name="TextBox 6"/>
          <p:cNvSpPr txBox="1"/>
          <p:nvPr/>
        </p:nvSpPr>
        <p:spPr>
          <a:xfrm>
            <a:off x="14608192" y="4943232"/>
            <a:ext cx="3392878" cy="4501263"/>
          </a:xfrm>
          <a:prstGeom prst="rect">
            <a:avLst/>
          </a:prstGeom>
        </p:spPr>
        <p:txBody>
          <a:bodyPr lIns="0" tIns="0" rIns="0" bIns="0" rtlCol="0" anchor="t">
            <a:spAutoFit/>
          </a:bodyPr>
          <a:lstStyle/>
          <a:p>
            <a:pPr algn="r">
              <a:lnSpc>
                <a:spcPts val="7073"/>
              </a:lnSpc>
            </a:pPr>
            <a:r>
              <a:rPr lang="en-US" sz="5894">
                <a:solidFill>
                  <a:srgbClr val="000000"/>
                </a:solidFill>
                <a:latin typeface="Baloo"/>
                <a:ea typeface="Baloo"/>
                <a:cs typeface="Baloo"/>
                <a:sym typeface="Baloo"/>
              </a:rPr>
              <a:t>Sử dụng Blynk trong quản lý hệ thống </a:t>
            </a:r>
          </a:p>
        </p:txBody>
      </p:sp>
      <p:sp>
        <p:nvSpPr>
          <p:cNvPr id="7" name="TextBox 7"/>
          <p:cNvSpPr txBox="1"/>
          <p:nvPr/>
        </p:nvSpPr>
        <p:spPr>
          <a:xfrm>
            <a:off x="615633" y="848208"/>
            <a:ext cx="7981228" cy="3264027"/>
          </a:xfrm>
          <a:prstGeom prst="rect">
            <a:avLst/>
          </a:prstGeom>
        </p:spPr>
        <p:txBody>
          <a:bodyPr lIns="0" tIns="0" rIns="0" bIns="0" rtlCol="0" anchor="t">
            <a:spAutoFit/>
          </a:bodyPr>
          <a:lstStyle/>
          <a:p>
            <a:pPr algn="ctr">
              <a:lnSpc>
                <a:spcPts val="3236"/>
              </a:lnSpc>
            </a:pPr>
            <a:r>
              <a:rPr lang="en-US" sz="2489">
                <a:solidFill>
                  <a:srgbClr val="000000"/>
                </a:solidFill>
                <a:latin typeface="Baloo"/>
                <a:ea typeface="Baloo"/>
                <a:cs typeface="Baloo"/>
                <a:sym typeface="Baloo"/>
              </a:rPr>
              <a:t>Blynk là một nền tảng Internet of Things (IoT) mạnh mẽ, được thiết kế để điều khiển các thiết bị phần cứng từ xa, hiển thị dữ liệu cảm biến và tạo ra giao diện người dùng (UI) dễ dàng trên ứng dụng di động. Ra đời vào năm 2015, Blynk hỗ trợ nhiều loại vi điều khiển phổ biến như Arduino, ESP8266, ESP32, Raspberry Pi, và nhiều hơn nữa.</a:t>
            </a:r>
          </a:p>
          <a:p>
            <a:pPr algn="ctr">
              <a:lnSpc>
                <a:spcPts val="3236"/>
              </a:lnSpc>
              <a:spcBef>
                <a:spcPct val="0"/>
              </a:spcBef>
            </a:pPr>
            <a:endParaRPr lang="en-US" sz="2489">
              <a:solidFill>
                <a:srgbClr val="000000"/>
              </a:solidFill>
              <a:latin typeface="Baloo"/>
              <a:ea typeface="Baloo"/>
              <a:cs typeface="Baloo"/>
              <a:sym typeface="Baloo"/>
            </a:endParaRPr>
          </a:p>
        </p:txBody>
      </p:sp>
      <p:sp>
        <p:nvSpPr>
          <p:cNvPr id="8" name="TextBox 8"/>
          <p:cNvSpPr txBox="1"/>
          <p:nvPr/>
        </p:nvSpPr>
        <p:spPr>
          <a:xfrm>
            <a:off x="-1301652" y="373100"/>
            <a:ext cx="7981228" cy="494157"/>
          </a:xfrm>
          <a:prstGeom prst="rect">
            <a:avLst/>
          </a:prstGeom>
        </p:spPr>
        <p:txBody>
          <a:bodyPr lIns="0" tIns="0" rIns="0" bIns="0" rtlCol="0" anchor="t">
            <a:spAutoFit/>
          </a:bodyPr>
          <a:lstStyle/>
          <a:p>
            <a:pPr algn="ctr">
              <a:lnSpc>
                <a:spcPts val="4016"/>
              </a:lnSpc>
              <a:spcBef>
                <a:spcPct val="0"/>
              </a:spcBef>
            </a:pPr>
            <a:r>
              <a:rPr lang="en-US" sz="3089">
                <a:solidFill>
                  <a:srgbClr val="000000"/>
                </a:solidFill>
                <a:latin typeface="Baloo"/>
                <a:ea typeface="Baloo"/>
                <a:cs typeface="Baloo"/>
                <a:sym typeface="Baloo"/>
              </a:rPr>
              <a:t>Giới thiệu</a:t>
            </a:r>
          </a:p>
        </p:txBody>
      </p:sp>
      <p:sp>
        <p:nvSpPr>
          <p:cNvPr id="9" name="TextBox 9"/>
          <p:cNvSpPr txBox="1"/>
          <p:nvPr/>
        </p:nvSpPr>
        <p:spPr>
          <a:xfrm rot="60000">
            <a:off x="2691503" y="9477791"/>
            <a:ext cx="7092881" cy="353187"/>
          </a:xfrm>
          <a:prstGeom prst="rect">
            <a:avLst/>
          </a:prstGeom>
        </p:spPr>
        <p:txBody>
          <a:bodyPr lIns="0" tIns="0" rIns="0" bIns="0" rtlCol="0" anchor="t">
            <a:spAutoFit/>
          </a:bodyPr>
          <a:lstStyle/>
          <a:p>
            <a:pPr algn="ctr">
              <a:lnSpc>
                <a:spcPts val="2847"/>
              </a:lnSpc>
              <a:spcBef>
                <a:spcPct val="0"/>
              </a:spcBef>
            </a:pPr>
            <a:r>
              <a:rPr lang="en-US" sz="2190">
                <a:solidFill>
                  <a:srgbClr val="000000"/>
                </a:solidFill>
                <a:latin typeface="Baloo"/>
                <a:ea typeface="Baloo"/>
                <a:cs typeface="Baloo"/>
                <a:sym typeface="Baloo"/>
              </a:rPr>
              <a:t>Hình 1.1.Giao diện trên </a:t>
            </a:r>
            <a:r>
              <a:rPr lang="en-US" sz="2190" u="sng">
                <a:solidFill>
                  <a:srgbClr val="000000"/>
                </a:solidFill>
                <a:latin typeface="Baloo"/>
                <a:ea typeface="Baloo"/>
                <a:cs typeface="Baloo"/>
                <a:sym typeface="Baloo"/>
                <a:hlinkClick r:id="rId4" tooltip="https://blynk.cloud"/>
              </a:rPr>
              <a:t>https://blynk.cloud</a:t>
            </a:r>
            <a:r>
              <a:rPr lang="en-US" sz="2190">
                <a:solidFill>
                  <a:srgbClr val="000000"/>
                </a:solidFill>
                <a:latin typeface="Baloo"/>
                <a:ea typeface="Baloo"/>
                <a:cs typeface="Baloo"/>
                <a:sym typeface="Baloo"/>
              </a:rPr>
              <a:t> trên PC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50614" y="540968"/>
            <a:ext cx="4499410" cy="1798784"/>
          </a:xfrm>
          <a:custGeom>
            <a:avLst/>
            <a:gdLst/>
            <a:ahLst/>
            <a:cxnLst/>
            <a:rect l="l" t="t" r="r" b="b"/>
            <a:pathLst>
              <a:path w="4499410" h="1798784">
                <a:moveTo>
                  <a:pt x="0" y="0"/>
                </a:moveTo>
                <a:lnTo>
                  <a:pt x="4499411" y="0"/>
                </a:lnTo>
                <a:lnTo>
                  <a:pt x="4499411" y="1798783"/>
                </a:lnTo>
                <a:lnTo>
                  <a:pt x="0" y="1798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rot="-2320369">
            <a:off x="12001203" y="3287038"/>
            <a:ext cx="10343361" cy="9124746"/>
          </a:xfrm>
          <a:prstGeom prst="rect">
            <a:avLst/>
          </a:prstGeom>
        </p:spPr>
      </p:pic>
      <p:sp>
        <p:nvSpPr>
          <p:cNvPr id="4" name="TextBox 4"/>
          <p:cNvSpPr txBox="1"/>
          <p:nvPr/>
        </p:nvSpPr>
        <p:spPr>
          <a:xfrm>
            <a:off x="2003213" y="5521157"/>
            <a:ext cx="6102812" cy="361315"/>
          </a:xfrm>
          <a:prstGeom prst="rect">
            <a:avLst/>
          </a:prstGeom>
        </p:spPr>
        <p:txBody>
          <a:bodyPr lIns="0" tIns="0" rIns="0" bIns="0" rtlCol="0" anchor="t">
            <a:spAutoFit/>
          </a:bodyPr>
          <a:lstStyle/>
          <a:p>
            <a:pPr algn="l">
              <a:lnSpc>
                <a:spcPts val="2990"/>
              </a:lnSpc>
            </a:pPr>
            <a:endParaRPr/>
          </a:p>
        </p:txBody>
      </p:sp>
      <p:sp>
        <p:nvSpPr>
          <p:cNvPr id="5" name="Freeform 5"/>
          <p:cNvSpPr/>
          <p:nvPr/>
        </p:nvSpPr>
        <p:spPr>
          <a:xfrm>
            <a:off x="350614" y="2501676"/>
            <a:ext cx="4499410" cy="1798784"/>
          </a:xfrm>
          <a:custGeom>
            <a:avLst/>
            <a:gdLst/>
            <a:ahLst/>
            <a:cxnLst/>
            <a:rect l="l" t="t" r="r" b="b"/>
            <a:pathLst>
              <a:path w="4499410" h="1798784">
                <a:moveTo>
                  <a:pt x="0" y="0"/>
                </a:moveTo>
                <a:lnTo>
                  <a:pt x="4499411" y="0"/>
                </a:lnTo>
                <a:lnTo>
                  <a:pt x="4499411" y="1798784"/>
                </a:lnTo>
                <a:lnTo>
                  <a:pt x="0" y="1798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50614" y="4439779"/>
            <a:ext cx="4499410" cy="1798784"/>
          </a:xfrm>
          <a:custGeom>
            <a:avLst/>
            <a:gdLst/>
            <a:ahLst/>
            <a:cxnLst/>
            <a:rect l="l" t="t" r="r" b="b"/>
            <a:pathLst>
              <a:path w="4499410" h="1798784">
                <a:moveTo>
                  <a:pt x="0" y="0"/>
                </a:moveTo>
                <a:lnTo>
                  <a:pt x="4499411" y="0"/>
                </a:lnTo>
                <a:lnTo>
                  <a:pt x="4499411" y="1798784"/>
                </a:lnTo>
                <a:lnTo>
                  <a:pt x="0" y="1798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350614" y="6492963"/>
            <a:ext cx="4499410" cy="1798784"/>
          </a:xfrm>
          <a:custGeom>
            <a:avLst/>
            <a:gdLst/>
            <a:ahLst/>
            <a:cxnLst/>
            <a:rect l="l" t="t" r="r" b="b"/>
            <a:pathLst>
              <a:path w="4499410" h="1798784">
                <a:moveTo>
                  <a:pt x="0" y="0"/>
                </a:moveTo>
                <a:lnTo>
                  <a:pt x="4499411" y="0"/>
                </a:lnTo>
                <a:lnTo>
                  <a:pt x="4499411" y="1798784"/>
                </a:lnTo>
                <a:lnTo>
                  <a:pt x="0" y="1798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5175302" y="540968"/>
            <a:ext cx="4499410" cy="1798784"/>
          </a:xfrm>
          <a:custGeom>
            <a:avLst/>
            <a:gdLst/>
            <a:ahLst/>
            <a:cxnLst/>
            <a:rect l="l" t="t" r="r" b="b"/>
            <a:pathLst>
              <a:path w="4499410" h="1798784">
                <a:moveTo>
                  <a:pt x="0" y="0"/>
                </a:moveTo>
                <a:lnTo>
                  <a:pt x="4499410" y="0"/>
                </a:lnTo>
                <a:lnTo>
                  <a:pt x="4499410" y="1798783"/>
                </a:lnTo>
                <a:lnTo>
                  <a:pt x="0" y="1798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5175302" y="2501676"/>
            <a:ext cx="4499410" cy="1798784"/>
          </a:xfrm>
          <a:custGeom>
            <a:avLst/>
            <a:gdLst/>
            <a:ahLst/>
            <a:cxnLst/>
            <a:rect l="l" t="t" r="r" b="b"/>
            <a:pathLst>
              <a:path w="4499410" h="1798784">
                <a:moveTo>
                  <a:pt x="0" y="0"/>
                </a:moveTo>
                <a:lnTo>
                  <a:pt x="4499410" y="0"/>
                </a:lnTo>
                <a:lnTo>
                  <a:pt x="4499410" y="1798784"/>
                </a:lnTo>
                <a:lnTo>
                  <a:pt x="0" y="1798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5175302" y="4543558"/>
            <a:ext cx="4499410" cy="1798784"/>
          </a:xfrm>
          <a:custGeom>
            <a:avLst/>
            <a:gdLst/>
            <a:ahLst/>
            <a:cxnLst/>
            <a:rect l="l" t="t" r="r" b="b"/>
            <a:pathLst>
              <a:path w="4499410" h="1798784">
                <a:moveTo>
                  <a:pt x="0" y="0"/>
                </a:moveTo>
                <a:lnTo>
                  <a:pt x="4499410" y="0"/>
                </a:lnTo>
                <a:lnTo>
                  <a:pt x="4499410" y="1798783"/>
                </a:lnTo>
                <a:lnTo>
                  <a:pt x="0" y="1798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5054619" y="6523616"/>
            <a:ext cx="4499410" cy="1798784"/>
          </a:xfrm>
          <a:custGeom>
            <a:avLst/>
            <a:gdLst/>
            <a:ahLst/>
            <a:cxnLst/>
            <a:rect l="l" t="t" r="r" b="b"/>
            <a:pathLst>
              <a:path w="4499410" h="1798784">
                <a:moveTo>
                  <a:pt x="0" y="0"/>
                </a:moveTo>
                <a:lnTo>
                  <a:pt x="4499410" y="0"/>
                </a:lnTo>
                <a:lnTo>
                  <a:pt x="4499410" y="1798784"/>
                </a:lnTo>
                <a:lnTo>
                  <a:pt x="0" y="1798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9999989" y="161704"/>
            <a:ext cx="2468512" cy="1342254"/>
          </a:xfrm>
          <a:custGeom>
            <a:avLst/>
            <a:gdLst/>
            <a:ahLst/>
            <a:cxnLst/>
            <a:rect l="l" t="t" r="r" b="b"/>
            <a:pathLst>
              <a:path w="2468512" h="1342254">
                <a:moveTo>
                  <a:pt x="0" y="0"/>
                </a:moveTo>
                <a:lnTo>
                  <a:pt x="2468512" y="0"/>
                </a:lnTo>
                <a:lnTo>
                  <a:pt x="2468512" y="1342253"/>
                </a:lnTo>
                <a:lnTo>
                  <a:pt x="0" y="1342253"/>
                </a:lnTo>
                <a:lnTo>
                  <a:pt x="0" y="0"/>
                </a:lnTo>
                <a:close/>
              </a:path>
            </a:pathLst>
          </a:custGeom>
          <a:blipFill>
            <a:blip r:embed="rId5"/>
            <a:stretch>
              <a:fillRect/>
            </a:stretch>
          </a:blipFill>
        </p:spPr>
        <p:txBody>
          <a:bodyPr/>
          <a:lstStyle/>
          <a:p>
            <a:endParaRPr lang="en-US"/>
          </a:p>
        </p:txBody>
      </p:sp>
      <p:sp>
        <p:nvSpPr>
          <p:cNvPr id="13" name="Freeform 13"/>
          <p:cNvSpPr/>
          <p:nvPr/>
        </p:nvSpPr>
        <p:spPr>
          <a:xfrm>
            <a:off x="9962529" y="2223066"/>
            <a:ext cx="1603572" cy="1897955"/>
          </a:xfrm>
          <a:custGeom>
            <a:avLst/>
            <a:gdLst/>
            <a:ahLst/>
            <a:cxnLst/>
            <a:rect l="l" t="t" r="r" b="b"/>
            <a:pathLst>
              <a:path w="1603572" h="1897955">
                <a:moveTo>
                  <a:pt x="0" y="0"/>
                </a:moveTo>
                <a:lnTo>
                  <a:pt x="1603572" y="0"/>
                </a:lnTo>
                <a:lnTo>
                  <a:pt x="1603572" y="1897955"/>
                </a:lnTo>
                <a:lnTo>
                  <a:pt x="0" y="1897955"/>
                </a:lnTo>
                <a:lnTo>
                  <a:pt x="0" y="0"/>
                </a:lnTo>
                <a:close/>
              </a:path>
            </a:pathLst>
          </a:custGeom>
          <a:blipFill>
            <a:blip r:embed="rId6"/>
            <a:stretch>
              <a:fillRect t="-1411" b="-1411"/>
            </a:stretch>
          </a:blipFill>
        </p:spPr>
        <p:txBody>
          <a:bodyPr/>
          <a:lstStyle/>
          <a:p>
            <a:endParaRPr lang="en-US"/>
          </a:p>
        </p:txBody>
      </p:sp>
      <p:sp>
        <p:nvSpPr>
          <p:cNvPr id="14" name="Freeform 14"/>
          <p:cNvSpPr/>
          <p:nvPr/>
        </p:nvSpPr>
        <p:spPr>
          <a:xfrm>
            <a:off x="9998562" y="4739308"/>
            <a:ext cx="1925349" cy="1603033"/>
          </a:xfrm>
          <a:custGeom>
            <a:avLst/>
            <a:gdLst/>
            <a:ahLst/>
            <a:cxnLst/>
            <a:rect l="l" t="t" r="r" b="b"/>
            <a:pathLst>
              <a:path w="1925349" h="1603033">
                <a:moveTo>
                  <a:pt x="0" y="0"/>
                </a:moveTo>
                <a:lnTo>
                  <a:pt x="1925349" y="0"/>
                </a:lnTo>
                <a:lnTo>
                  <a:pt x="1925349" y="1603033"/>
                </a:lnTo>
                <a:lnTo>
                  <a:pt x="0" y="1603033"/>
                </a:lnTo>
                <a:lnTo>
                  <a:pt x="0" y="0"/>
                </a:lnTo>
                <a:close/>
              </a:path>
            </a:pathLst>
          </a:custGeom>
          <a:blipFill>
            <a:blip r:embed="rId7"/>
            <a:stretch>
              <a:fillRect r="-1494"/>
            </a:stretch>
          </a:blipFill>
        </p:spPr>
        <p:txBody>
          <a:bodyPr/>
          <a:lstStyle/>
          <a:p>
            <a:endParaRPr lang="en-US"/>
          </a:p>
        </p:txBody>
      </p:sp>
      <p:sp>
        <p:nvSpPr>
          <p:cNvPr id="15" name="Freeform 15"/>
          <p:cNvSpPr/>
          <p:nvPr/>
        </p:nvSpPr>
        <p:spPr>
          <a:xfrm>
            <a:off x="10039804" y="7229163"/>
            <a:ext cx="1495117" cy="1847165"/>
          </a:xfrm>
          <a:custGeom>
            <a:avLst/>
            <a:gdLst/>
            <a:ahLst/>
            <a:cxnLst/>
            <a:rect l="l" t="t" r="r" b="b"/>
            <a:pathLst>
              <a:path w="1495117" h="1847165">
                <a:moveTo>
                  <a:pt x="0" y="0"/>
                </a:moveTo>
                <a:lnTo>
                  <a:pt x="1495118" y="0"/>
                </a:lnTo>
                <a:lnTo>
                  <a:pt x="1495118" y="1847166"/>
                </a:lnTo>
                <a:lnTo>
                  <a:pt x="0" y="1847166"/>
                </a:lnTo>
                <a:lnTo>
                  <a:pt x="0" y="0"/>
                </a:lnTo>
                <a:close/>
              </a:path>
            </a:pathLst>
          </a:custGeom>
          <a:blipFill>
            <a:blip r:embed="rId8"/>
            <a:stretch>
              <a:fillRect/>
            </a:stretch>
          </a:blipFill>
        </p:spPr>
        <p:txBody>
          <a:bodyPr/>
          <a:lstStyle/>
          <a:p>
            <a:endParaRPr lang="en-US"/>
          </a:p>
        </p:txBody>
      </p:sp>
      <p:sp>
        <p:nvSpPr>
          <p:cNvPr id="16" name="Freeform 16"/>
          <p:cNvSpPr/>
          <p:nvPr/>
        </p:nvSpPr>
        <p:spPr>
          <a:xfrm>
            <a:off x="13240026" y="161704"/>
            <a:ext cx="2144928" cy="1072464"/>
          </a:xfrm>
          <a:custGeom>
            <a:avLst/>
            <a:gdLst/>
            <a:ahLst/>
            <a:cxnLst/>
            <a:rect l="l" t="t" r="r" b="b"/>
            <a:pathLst>
              <a:path w="2144928" h="1072464">
                <a:moveTo>
                  <a:pt x="0" y="0"/>
                </a:moveTo>
                <a:lnTo>
                  <a:pt x="2144928" y="0"/>
                </a:lnTo>
                <a:lnTo>
                  <a:pt x="2144928" y="1072464"/>
                </a:lnTo>
                <a:lnTo>
                  <a:pt x="0" y="1072464"/>
                </a:lnTo>
                <a:lnTo>
                  <a:pt x="0" y="0"/>
                </a:lnTo>
                <a:close/>
              </a:path>
            </a:pathLst>
          </a:custGeom>
          <a:blipFill>
            <a:blip r:embed="rId9"/>
            <a:stretch>
              <a:fillRect/>
            </a:stretch>
          </a:blipFill>
        </p:spPr>
        <p:txBody>
          <a:bodyPr/>
          <a:lstStyle/>
          <a:p>
            <a:endParaRPr lang="en-US"/>
          </a:p>
        </p:txBody>
      </p:sp>
      <p:sp>
        <p:nvSpPr>
          <p:cNvPr id="17" name="Freeform 17"/>
          <p:cNvSpPr/>
          <p:nvPr/>
        </p:nvSpPr>
        <p:spPr>
          <a:xfrm>
            <a:off x="13046432" y="1687993"/>
            <a:ext cx="2338522" cy="1627367"/>
          </a:xfrm>
          <a:custGeom>
            <a:avLst/>
            <a:gdLst/>
            <a:ahLst/>
            <a:cxnLst/>
            <a:rect l="l" t="t" r="r" b="b"/>
            <a:pathLst>
              <a:path w="2338522" h="1627367">
                <a:moveTo>
                  <a:pt x="0" y="0"/>
                </a:moveTo>
                <a:lnTo>
                  <a:pt x="2338522" y="0"/>
                </a:lnTo>
                <a:lnTo>
                  <a:pt x="2338522" y="1627367"/>
                </a:lnTo>
                <a:lnTo>
                  <a:pt x="0" y="1627367"/>
                </a:lnTo>
                <a:lnTo>
                  <a:pt x="0" y="0"/>
                </a:lnTo>
                <a:close/>
              </a:path>
            </a:pathLst>
          </a:custGeom>
          <a:blipFill>
            <a:blip r:embed="rId10"/>
            <a:stretch>
              <a:fillRect/>
            </a:stretch>
          </a:blipFill>
        </p:spPr>
        <p:txBody>
          <a:bodyPr/>
          <a:lstStyle/>
          <a:p>
            <a:endParaRPr lang="en-US"/>
          </a:p>
        </p:txBody>
      </p:sp>
      <p:sp>
        <p:nvSpPr>
          <p:cNvPr id="18" name="Freeform 18"/>
          <p:cNvSpPr/>
          <p:nvPr/>
        </p:nvSpPr>
        <p:spPr>
          <a:xfrm>
            <a:off x="12871959" y="3937180"/>
            <a:ext cx="1363963" cy="1666159"/>
          </a:xfrm>
          <a:custGeom>
            <a:avLst/>
            <a:gdLst/>
            <a:ahLst/>
            <a:cxnLst/>
            <a:rect l="l" t="t" r="r" b="b"/>
            <a:pathLst>
              <a:path w="1363963" h="1666159">
                <a:moveTo>
                  <a:pt x="0" y="0"/>
                </a:moveTo>
                <a:lnTo>
                  <a:pt x="1363963" y="0"/>
                </a:lnTo>
                <a:lnTo>
                  <a:pt x="1363963" y="1666159"/>
                </a:lnTo>
                <a:lnTo>
                  <a:pt x="0" y="1666159"/>
                </a:lnTo>
                <a:lnTo>
                  <a:pt x="0" y="0"/>
                </a:lnTo>
                <a:close/>
              </a:path>
            </a:pathLst>
          </a:custGeom>
          <a:blipFill>
            <a:blip r:embed="rId11"/>
            <a:stretch>
              <a:fillRect/>
            </a:stretch>
          </a:blipFill>
        </p:spPr>
        <p:txBody>
          <a:bodyPr/>
          <a:lstStyle/>
          <a:p>
            <a:endParaRPr lang="en-US"/>
          </a:p>
        </p:txBody>
      </p:sp>
      <p:sp>
        <p:nvSpPr>
          <p:cNvPr id="19" name="Freeform 19"/>
          <p:cNvSpPr/>
          <p:nvPr/>
        </p:nvSpPr>
        <p:spPr>
          <a:xfrm>
            <a:off x="12871959" y="6749452"/>
            <a:ext cx="1084270" cy="2061716"/>
          </a:xfrm>
          <a:custGeom>
            <a:avLst/>
            <a:gdLst/>
            <a:ahLst/>
            <a:cxnLst/>
            <a:rect l="l" t="t" r="r" b="b"/>
            <a:pathLst>
              <a:path w="1084270" h="2061716">
                <a:moveTo>
                  <a:pt x="0" y="0"/>
                </a:moveTo>
                <a:lnTo>
                  <a:pt x="1084270" y="0"/>
                </a:lnTo>
                <a:lnTo>
                  <a:pt x="1084270" y="2061717"/>
                </a:lnTo>
                <a:lnTo>
                  <a:pt x="0" y="2061717"/>
                </a:lnTo>
                <a:lnTo>
                  <a:pt x="0" y="0"/>
                </a:lnTo>
                <a:close/>
              </a:path>
            </a:pathLst>
          </a:custGeom>
          <a:blipFill>
            <a:blip r:embed="rId12"/>
            <a:stretch>
              <a:fillRect/>
            </a:stretch>
          </a:blipFill>
        </p:spPr>
        <p:txBody>
          <a:bodyPr/>
          <a:lstStyle/>
          <a:p>
            <a:endParaRPr lang="en-US"/>
          </a:p>
        </p:txBody>
      </p:sp>
      <p:sp>
        <p:nvSpPr>
          <p:cNvPr id="20" name="TextBox 20"/>
          <p:cNvSpPr txBox="1"/>
          <p:nvPr/>
        </p:nvSpPr>
        <p:spPr>
          <a:xfrm>
            <a:off x="14608192" y="4943232"/>
            <a:ext cx="3392878" cy="3602915"/>
          </a:xfrm>
          <a:prstGeom prst="rect">
            <a:avLst/>
          </a:prstGeom>
        </p:spPr>
        <p:txBody>
          <a:bodyPr lIns="0" tIns="0" rIns="0" bIns="0" rtlCol="0" anchor="t">
            <a:spAutoFit/>
          </a:bodyPr>
          <a:lstStyle/>
          <a:p>
            <a:pPr algn="r">
              <a:lnSpc>
                <a:spcPts val="7073"/>
              </a:lnSpc>
            </a:pPr>
            <a:r>
              <a:rPr lang="en-US" sz="5894">
                <a:solidFill>
                  <a:srgbClr val="000000"/>
                </a:solidFill>
                <a:latin typeface="Baloo"/>
                <a:ea typeface="Baloo"/>
                <a:cs typeface="Baloo"/>
                <a:sym typeface="Baloo"/>
              </a:rPr>
              <a:t>Các sensor và module sử dụng </a:t>
            </a:r>
          </a:p>
        </p:txBody>
      </p:sp>
      <p:grpSp>
        <p:nvGrpSpPr>
          <p:cNvPr id="21" name="Group 21"/>
          <p:cNvGrpSpPr/>
          <p:nvPr/>
        </p:nvGrpSpPr>
        <p:grpSpPr>
          <a:xfrm>
            <a:off x="836071" y="1028700"/>
            <a:ext cx="4013953" cy="1194366"/>
            <a:chOff x="0" y="0"/>
            <a:chExt cx="5351938" cy="1592488"/>
          </a:xfrm>
        </p:grpSpPr>
        <p:sp>
          <p:nvSpPr>
            <p:cNvPr id="22" name="TextBox 22"/>
            <p:cNvSpPr txBox="1"/>
            <p:nvPr/>
          </p:nvSpPr>
          <p:spPr>
            <a:xfrm>
              <a:off x="0" y="1276736"/>
              <a:ext cx="5351938" cy="328378"/>
            </a:xfrm>
            <a:prstGeom prst="rect">
              <a:avLst/>
            </a:prstGeom>
          </p:spPr>
          <p:txBody>
            <a:bodyPr lIns="0" tIns="0" rIns="0" bIns="0" rtlCol="0" anchor="t">
              <a:spAutoFit/>
            </a:bodyPr>
            <a:lstStyle/>
            <a:p>
              <a:pPr algn="l">
                <a:lnSpc>
                  <a:spcPts val="2026"/>
                </a:lnSpc>
              </a:pPr>
              <a:endParaRPr/>
            </a:p>
          </p:txBody>
        </p:sp>
        <p:sp>
          <p:nvSpPr>
            <p:cNvPr id="23" name="TextBox 23"/>
            <p:cNvSpPr txBox="1"/>
            <p:nvPr/>
          </p:nvSpPr>
          <p:spPr>
            <a:xfrm>
              <a:off x="0" y="-29340"/>
              <a:ext cx="5351938" cy="1054694"/>
            </a:xfrm>
            <a:prstGeom prst="rect">
              <a:avLst/>
            </a:prstGeom>
          </p:spPr>
          <p:txBody>
            <a:bodyPr lIns="0" tIns="0" rIns="0" bIns="0" rtlCol="0" anchor="t">
              <a:spAutoFit/>
            </a:bodyPr>
            <a:lstStyle/>
            <a:p>
              <a:pPr algn="l">
                <a:lnSpc>
                  <a:spcPts val="3172"/>
                </a:lnSpc>
              </a:pPr>
              <a:r>
                <a:rPr lang="en-US" sz="2440">
                  <a:solidFill>
                    <a:srgbClr val="000000"/>
                  </a:solidFill>
                  <a:latin typeface="Baloo"/>
                  <a:ea typeface="Baloo"/>
                  <a:cs typeface="Baloo"/>
                  <a:sym typeface="Baloo"/>
                </a:rPr>
                <a:t>Module cảm biến nhiệt độ  và áp suất (U1) (Hình 1.2)</a:t>
              </a:r>
            </a:p>
          </p:txBody>
        </p:sp>
      </p:grpSp>
      <p:sp>
        <p:nvSpPr>
          <p:cNvPr id="24" name="TextBox 24"/>
          <p:cNvSpPr txBox="1"/>
          <p:nvPr/>
        </p:nvSpPr>
        <p:spPr>
          <a:xfrm>
            <a:off x="2066244" y="8527097"/>
            <a:ext cx="5976750" cy="361315"/>
          </a:xfrm>
          <a:prstGeom prst="rect">
            <a:avLst/>
          </a:prstGeom>
        </p:spPr>
        <p:txBody>
          <a:bodyPr lIns="0" tIns="0" rIns="0" bIns="0" rtlCol="0" anchor="t">
            <a:spAutoFit/>
          </a:bodyPr>
          <a:lstStyle/>
          <a:p>
            <a:pPr algn="l">
              <a:lnSpc>
                <a:spcPts val="2990"/>
              </a:lnSpc>
            </a:pPr>
            <a:endParaRPr/>
          </a:p>
        </p:txBody>
      </p:sp>
      <p:sp>
        <p:nvSpPr>
          <p:cNvPr id="25" name="TextBox 25"/>
          <p:cNvSpPr txBox="1"/>
          <p:nvPr/>
        </p:nvSpPr>
        <p:spPr>
          <a:xfrm>
            <a:off x="1258903" y="3187962"/>
            <a:ext cx="2682834" cy="79768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WINDVANE (WV1) (Hình 1.3)</a:t>
            </a:r>
          </a:p>
        </p:txBody>
      </p:sp>
      <p:sp>
        <p:nvSpPr>
          <p:cNvPr id="26" name="TextBox 26"/>
          <p:cNvSpPr txBox="1"/>
          <p:nvPr/>
        </p:nvSpPr>
        <p:spPr>
          <a:xfrm>
            <a:off x="1176914" y="5114925"/>
            <a:ext cx="2846811" cy="79768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Module quạt (AN1) (Hình 1.4)</a:t>
            </a:r>
          </a:p>
        </p:txBody>
      </p:sp>
      <p:sp>
        <p:nvSpPr>
          <p:cNvPr id="27" name="TextBox 27"/>
          <p:cNvSpPr txBox="1"/>
          <p:nvPr/>
        </p:nvSpPr>
        <p:spPr>
          <a:xfrm>
            <a:off x="635396" y="7200588"/>
            <a:ext cx="3929847" cy="39763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Module rơ-le (RG1) (Hình 1.5)</a:t>
            </a:r>
          </a:p>
        </p:txBody>
      </p:sp>
      <p:sp>
        <p:nvSpPr>
          <p:cNvPr id="28" name="TextBox 28"/>
          <p:cNvSpPr txBox="1"/>
          <p:nvPr/>
        </p:nvSpPr>
        <p:spPr>
          <a:xfrm>
            <a:off x="5624358" y="1027228"/>
            <a:ext cx="3601298" cy="79768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Cảm biến nhiệt độ và độ ẩm DHT22 (U2) (Hình 1.6)</a:t>
            </a:r>
          </a:p>
        </p:txBody>
      </p:sp>
      <p:sp>
        <p:nvSpPr>
          <p:cNvPr id="29" name="TextBox 29"/>
          <p:cNvSpPr txBox="1"/>
          <p:nvPr/>
        </p:nvSpPr>
        <p:spPr>
          <a:xfrm>
            <a:off x="5309515" y="3207012"/>
            <a:ext cx="4193524" cy="331732"/>
          </a:xfrm>
          <a:prstGeom prst="rect">
            <a:avLst/>
          </a:prstGeom>
        </p:spPr>
        <p:txBody>
          <a:bodyPr lIns="0" tIns="0" rIns="0" bIns="0" rtlCol="0" anchor="t">
            <a:spAutoFit/>
          </a:bodyPr>
          <a:lstStyle/>
          <a:p>
            <a:pPr algn="ctr">
              <a:lnSpc>
                <a:spcPts val="2769"/>
              </a:lnSpc>
              <a:spcBef>
                <a:spcPct val="0"/>
              </a:spcBef>
            </a:pPr>
            <a:r>
              <a:rPr lang="en-US" sz="2130">
                <a:solidFill>
                  <a:srgbClr val="000000"/>
                </a:solidFill>
                <a:latin typeface="Baloo"/>
                <a:ea typeface="Baloo"/>
                <a:cs typeface="Baloo"/>
                <a:sym typeface="Baloo"/>
              </a:rPr>
              <a:t>Màn hình LCD 16x2 (LCD1) (Hình 1.7)</a:t>
            </a:r>
          </a:p>
        </p:txBody>
      </p:sp>
      <p:sp>
        <p:nvSpPr>
          <p:cNvPr id="30" name="TextBox 30"/>
          <p:cNvSpPr txBox="1"/>
          <p:nvPr/>
        </p:nvSpPr>
        <p:spPr>
          <a:xfrm>
            <a:off x="5596981" y="5148185"/>
            <a:ext cx="3656052" cy="39763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IC PCF8574T (U3) (Hình 1.8)</a:t>
            </a:r>
          </a:p>
        </p:txBody>
      </p:sp>
      <p:sp>
        <p:nvSpPr>
          <p:cNvPr id="31" name="TextBox 31"/>
          <p:cNvSpPr txBox="1"/>
          <p:nvPr/>
        </p:nvSpPr>
        <p:spPr>
          <a:xfrm>
            <a:off x="5907742" y="7179249"/>
            <a:ext cx="2749748" cy="397637"/>
          </a:xfrm>
          <a:prstGeom prst="rect">
            <a:avLst/>
          </a:prstGeom>
        </p:spPr>
        <p:txBody>
          <a:bodyPr lIns="0" tIns="0" rIns="0" bIns="0" rtlCol="0" anchor="t">
            <a:spAutoFit/>
          </a:bodyPr>
          <a:lstStyle/>
          <a:p>
            <a:pPr algn="ctr">
              <a:lnSpc>
                <a:spcPts val="3171"/>
              </a:lnSpc>
              <a:spcBef>
                <a:spcPct val="0"/>
              </a:spcBef>
            </a:pPr>
            <a:r>
              <a:rPr lang="en-US" sz="2439">
                <a:solidFill>
                  <a:srgbClr val="000000"/>
                </a:solidFill>
                <a:latin typeface="Baloo"/>
                <a:ea typeface="Baloo"/>
                <a:cs typeface="Baloo"/>
                <a:sym typeface="Baloo"/>
              </a:rPr>
              <a:t>Module P1 (Hình 1.9)</a:t>
            </a:r>
          </a:p>
        </p:txBody>
      </p:sp>
      <p:sp>
        <p:nvSpPr>
          <p:cNvPr id="32" name="TextBox 32"/>
          <p:cNvSpPr txBox="1"/>
          <p:nvPr/>
        </p:nvSpPr>
        <p:spPr>
          <a:xfrm>
            <a:off x="10563312" y="1597308"/>
            <a:ext cx="838438"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1.2</a:t>
            </a:r>
          </a:p>
        </p:txBody>
      </p:sp>
      <p:sp>
        <p:nvSpPr>
          <p:cNvPr id="33" name="TextBox 33"/>
          <p:cNvSpPr txBox="1"/>
          <p:nvPr/>
        </p:nvSpPr>
        <p:spPr>
          <a:xfrm>
            <a:off x="10368620" y="4131550"/>
            <a:ext cx="837486"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1.3</a:t>
            </a:r>
          </a:p>
        </p:txBody>
      </p:sp>
      <p:sp>
        <p:nvSpPr>
          <p:cNvPr id="34" name="TextBox 34"/>
          <p:cNvSpPr txBox="1"/>
          <p:nvPr/>
        </p:nvSpPr>
        <p:spPr>
          <a:xfrm>
            <a:off x="10358024" y="6464388"/>
            <a:ext cx="858679"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1.4</a:t>
            </a:r>
          </a:p>
        </p:txBody>
      </p:sp>
      <p:sp>
        <p:nvSpPr>
          <p:cNvPr id="35" name="TextBox 35"/>
          <p:cNvSpPr txBox="1"/>
          <p:nvPr/>
        </p:nvSpPr>
        <p:spPr>
          <a:xfrm>
            <a:off x="10368144" y="9171579"/>
            <a:ext cx="838438"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1.5</a:t>
            </a:r>
          </a:p>
        </p:txBody>
      </p:sp>
      <p:sp>
        <p:nvSpPr>
          <p:cNvPr id="36" name="TextBox 36"/>
          <p:cNvSpPr txBox="1"/>
          <p:nvPr/>
        </p:nvSpPr>
        <p:spPr>
          <a:xfrm>
            <a:off x="13888925" y="1271450"/>
            <a:ext cx="847130"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1.6</a:t>
            </a:r>
          </a:p>
        </p:txBody>
      </p:sp>
      <p:sp>
        <p:nvSpPr>
          <p:cNvPr id="37" name="TextBox 37"/>
          <p:cNvSpPr txBox="1"/>
          <p:nvPr/>
        </p:nvSpPr>
        <p:spPr>
          <a:xfrm>
            <a:off x="13543165" y="3391560"/>
            <a:ext cx="828794"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1.7</a:t>
            </a:r>
          </a:p>
        </p:txBody>
      </p:sp>
      <p:sp>
        <p:nvSpPr>
          <p:cNvPr id="38" name="TextBox 38"/>
          <p:cNvSpPr txBox="1"/>
          <p:nvPr/>
        </p:nvSpPr>
        <p:spPr>
          <a:xfrm>
            <a:off x="13081443" y="5743702"/>
            <a:ext cx="847606"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1.8</a:t>
            </a:r>
          </a:p>
        </p:txBody>
      </p:sp>
      <p:sp>
        <p:nvSpPr>
          <p:cNvPr id="39" name="TextBox 39"/>
          <p:cNvSpPr txBox="1"/>
          <p:nvPr/>
        </p:nvSpPr>
        <p:spPr>
          <a:xfrm>
            <a:off x="13129043" y="8954044"/>
            <a:ext cx="847130" cy="309245"/>
          </a:xfrm>
          <a:prstGeom prst="rect">
            <a:avLst/>
          </a:prstGeom>
        </p:spPr>
        <p:txBody>
          <a:bodyPr lIns="0" tIns="0" rIns="0" bIns="0" rtlCol="0" anchor="t">
            <a:spAutoFit/>
          </a:bodyPr>
          <a:lstStyle/>
          <a:p>
            <a:pPr algn="ctr">
              <a:lnSpc>
                <a:spcPts val="2470"/>
              </a:lnSpc>
              <a:spcBef>
                <a:spcPct val="0"/>
              </a:spcBef>
            </a:pPr>
            <a:r>
              <a:rPr lang="en-US" sz="1900">
                <a:solidFill>
                  <a:srgbClr val="000000"/>
                </a:solidFill>
                <a:latin typeface="Baloo"/>
                <a:ea typeface="Baloo"/>
                <a:cs typeface="Baloo"/>
                <a:sym typeface="Baloo"/>
              </a:rPr>
              <a:t>Hình 1.9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1954786" y="3267349"/>
            <a:ext cx="549281" cy="825642"/>
          </a:xfrm>
          <a:prstGeom prst="rect">
            <a:avLst/>
          </a:prstGeom>
        </p:spPr>
      </p:pic>
      <p:sp>
        <p:nvSpPr>
          <p:cNvPr id="5" name="TextBox 5"/>
          <p:cNvSpPr txBox="1"/>
          <p:nvPr/>
        </p:nvSpPr>
        <p:spPr>
          <a:xfrm>
            <a:off x="3147817" y="290937"/>
            <a:ext cx="11355188" cy="1221087"/>
          </a:xfrm>
          <a:prstGeom prst="rect">
            <a:avLst/>
          </a:prstGeom>
        </p:spPr>
        <p:txBody>
          <a:bodyPr lIns="0" tIns="0" rIns="0" bIns="0" rtlCol="0" anchor="t">
            <a:spAutoFit/>
          </a:bodyPr>
          <a:lstStyle/>
          <a:p>
            <a:pPr algn="ctr">
              <a:lnSpc>
                <a:spcPts val="9614"/>
              </a:lnSpc>
            </a:pPr>
            <a:r>
              <a:rPr lang="en-US" sz="8012">
                <a:solidFill>
                  <a:srgbClr val="000000"/>
                </a:solidFill>
                <a:latin typeface="Baloo"/>
                <a:ea typeface="Baloo"/>
                <a:cs typeface="Baloo"/>
                <a:sym typeface="Baloo"/>
              </a:rPr>
              <a:t>Các linh kiện sử dụng  </a:t>
            </a:r>
          </a:p>
        </p:txBody>
      </p:sp>
      <p:sp>
        <p:nvSpPr>
          <p:cNvPr id="6" name="TextBox 6"/>
          <p:cNvSpPr txBox="1"/>
          <p:nvPr/>
        </p:nvSpPr>
        <p:spPr>
          <a:xfrm>
            <a:off x="3147817" y="2740223"/>
            <a:ext cx="2074140" cy="4331296"/>
          </a:xfrm>
          <a:prstGeom prst="rect">
            <a:avLst/>
          </a:prstGeom>
        </p:spPr>
        <p:txBody>
          <a:bodyPr lIns="0" tIns="0" rIns="0" bIns="0" rtlCol="0" anchor="t">
            <a:spAutoFit/>
          </a:bodyPr>
          <a:lstStyle/>
          <a:p>
            <a:pPr algn="ctr">
              <a:lnSpc>
                <a:spcPts val="2845"/>
              </a:lnSpc>
              <a:spcBef>
                <a:spcPct val="0"/>
              </a:spcBef>
            </a:pPr>
            <a:r>
              <a:rPr lang="en-US" sz="2189">
                <a:solidFill>
                  <a:srgbClr val="000000"/>
                </a:solidFill>
                <a:latin typeface="Baloo"/>
                <a:ea typeface="Baloo"/>
                <a:cs typeface="Baloo"/>
                <a:sym typeface="Baloo"/>
              </a:rPr>
              <a:t>· SIMULINO UNO</a:t>
            </a:r>
          </a:p>
          <a:p>
            <a:pPr algn="ctr">
              <a:lnSpc>
                <a:spcPts val="2845"/>
              </a:lnSpc>
              <a:spcBef>
                <a:spcPct val="0"/>
              </a:spcBef>
            </a:pPr>
            <a:r>
              <a:rPr lang="en-US" sz="2189">
                <a:solidFill>
                  <a:srgbClr val="000000"/>
                </a:solidFill>
                <a:latin typeface="Baloo"/>
                <a:ea typeface="Baloo"/>
                <a:cs typeface="Baloo"/>
                <a:sym typeface="Baloo"/>
              </a:rPr>
              <a:t>· SWITCH</a:t>
            </a:r>
          </a:p>
          <a:p>
            <a:pPr algn="ctr">
              <a:lnSpc>
                <a:spcPts val="2845"/>
              </a:lnSpc>
              <a:spcBef>
                <a:spcPct val="0"/>
              </a:spcBef>
            </a:pPr>
            <a:r>
              <a:rPr lang="en-US" sz="2189">
                <a:solidFill>
                  <a:srgbClr val="000000"/>
                </a:solidFill>
                <a:latin typeface="Baloo"/>
                <a:ea typeface="Baloo"/>
                <a:cs typeface="Baloo"/>
                <a:sym typeface="Baloo"/>
              </a:rPr>
              <a:t>· TC72</a:t>
            </a:r>
          </a:p>
          <a:p>
            <a:pPr algn="ctr">
              <a:lnSpc>
                <a:spcPts val="2845"/>
              </a:lnSpc>
              <a:spcBef>
                <a:spcPct val="0"/>
              </a:spcBef>
            </a:pPr>
            <a:r>
              <a:rPr lang="en-US" sz="2189">
                <a:solidFill>
                  <a:srgbClr val="000000"/>
                </a:solidFill>
                <a:latin typeface="Baloo"/>
                <a:ea typeface="Baloo"/>
                <a:cs typeface="Baloo"/>
                <a:sym typeface="Baloo"/>
              </a:rPr>
              <a:t>· TC77</a:t>
            </a:r>
          </a:p>
          <a:p>
            <a:pPr algn="ctr">
              <a:lnSpc>
                <a:spcPts val="2845"/>
              </a:lnSpc>
              <a:spcBef>
                <a:spcPct val="0"/>
              </a:spcBef>
            </a:pPr>
            <a:r>
              <a:rPr lang="en-US" sz="2189">
                <a:solidFill>
                  <a:srgbClr val="000000"/>
                </a:solidFill>
                <a:latin typeface="Baloo"/>
                <a:ea typeface="Baloo"/>
                <a:cs typeface="Baloo"/>
                <a:sym typeface="Baloo"/>
              </a:rPr>
              <a:t>· TEXTELL-KBH-5</a:t>
            </a:r>
          </a:p>
          <a:p>
            <a:pPr algn="ctr">
              <a:lnSpc>
                <a:spcPts val="2845"/>
              </a:lnSpc>
              <a:spcBef>
                <a:spcPct val="0"/>
              </a:spcBef>
            </a:pPr>
            <a:r>
              <a:rPr lang="en-US" sz="2189">
                <a:solidFill>
                  <a:srgbClr val="000000"/>
                </a:solidFill>
                <a:latin typeface="Baloo"/>
                <a:ea typeface="Baloo"/>
                <a:cs typeface="Baloo"/>
                <a:sym typeface="Baloo"/>
              </a:rPr>
              <a:t>· WINDVANE</a:t>
            </a:r>
          </a:p>
          <a:p>
            <a:pPr algn="ctr">
              <a:lnSpc>
                <a:spcPts val="2845"/>
              </a:lnSpc>
              <a:spcBef>
                <a:spcPct val="0"/>
              </a:spcBef>
            </a:pPr>
            <a:r>
              <a:rPr lang="en-US" sz="2189">
                <a:solidFill>
                  <a:srgbClr val="000000"/>
                </a:solidFill>
                <a:latin typeface="Baloo"/>
                <a:ea typeface="Baloo"/>
                <a:cs typeface="Baloo"/>
                <a:sym typeface="Baloo"/>
              </a:rPr>
              <a:t>· 24AA00</a:t>
            </a:r>
          </a:p>
          <a:p>
            <a:pPr algn="ctr">
              <a:lnSpc>
                <a:spcPts val="2845"/>
              </a:lnSpc>
              <a:spcBef>
                <a:spcPct val="0"/>
              </a:spcBef>
            </a:pPr>
            <a:r>
              <a:rPr lang="en-US" sz="2189">
                <a:solidFill>
                  <a:srgbClr val="000000"/>
                </a:solidFill>
                <a:latin typeface="Baloo"/>
                <a:ea typeface="Baloo"/>
                <a:cs typeface="Baloo"/>
                <a:sym typeface="Baloo"/>
              </a:rPr>
              <a:t>· 3252W-1-102LF</a:t>
            </a:r>
          </a:p>
          <a:p>
            <a:pPr algn="ctr">
              <a:lnSpc>
                <a:spcPts val="2845"/>
              </a:lnSpc>
              <a:spcBef>
                <a:spcPct val="0"/>
              </a:spcBef>
            </a:pPr>
            <a:r>
              <a:rPr lang="en-US" sz="2189">
                <a:solidFill>
                  <a:srgbClr val="000000"/>
                </a:solidFill>
                <a:latin typeface="Baloo"/>
                <a:ea typeface="Baloo"/>
                <a:cs typeface="Baloo"/>
                <a:sym typeface="Baloo"/>
              </a:rPr>
              <a:t>· 3352T-1-103LF</a:t>
            </a:r>
          </a:p>
          <a:p>
            <a:pPr algn="ctr">
              <a:lnSpc>
                <a:spcPts val="2845"/>
              </a:lnSpc>
              <a:spcBef>
                <a:spcPct val="0"/>
              </a:spcBef>
            </a:pPr>
            <a:r>
              <a:rPr lang="en-US" sz="2189">
                <a:solidFill>
                  <a:srgbClr val="000000"/>
                </a:solidFill>
                <a:latin typeface="Baloo"/>
                <a:ea typeface="Baloo"/>
                <a:cs typeface="Baloo"/>
                <a:sym typeface="Baloo"/>
              </a:rPr>
              <a:t>· 3361P-1-103GLF</a:t>
            </a:r>
          </a:p>
          <a:p>
            <a:pPr algn="ctr">
              <a:lnSpc>
                <a:spcPts val="2845"/>
              </a:lnSpc>
              <a:spcBef>
                <a:spcPct val="0"/>
              </a:spcBef>
            </a:pPr>
            <a:r>
              <a:rPr lang="en-US" sz="2189">
                <a:solidFill>
                  <a:srgbClr val="000000"/>
                </a:solidFill>
                <a:latin typeface="Baloo"/>
                <a:ea typeface="Baloo"/>
                <a:cs typeface="Baloo"/>
                <a:sym typeface="Baloo"/>
              </a:rPr>
              <a:t>· 3361P-1-502GLF</a:t>
            </a:r>
          </a:p>
          <a:p>
            <a:pPr algn="ctr">
              <a:lnSpc>
                <a:spcPts val="2845"/>
              </a:lnSpc>
              <a:spcBef>
                <a:spcPct val="0"/>
              </a:spcBef>
            </a:pPr>
            <a:r>
              <a:rPr lang="en-US" sz="2189">
                <a:solidFill>
                  <a:srgbClr val="000000"/>
                </a:solidFill>
                <a:latin typeface="Baloo"/>
                <a:ea typeface="Baloo"/>
                <a:cs typeface="Baloo"/>
                <a:sym typeface="Baloo"/>
              </a:rPr>
              <a:t>· ADS1013</a:t>
            </a:r>
          </a:p>
        </p:txBody>
      </p:sp>
      <p:sp>
        <p:nvSpPr>
          <p:cNvPr id="7" name="TextBox 7"/>
          <p:cNvSpPr txBox="1"/>
          <p:nvPr/>
        </p:nvSpPr>
        <p:spPr>
          <a:xfrm>
            <a:off x="6735518" y="2127004"/>
            <a:ext cx="1926431" cy="6696837"/>
          </a:xfrm>
          <a:prstGeom prst="rect">
            <a:avLst/>
          </a:prstGeom>
        </p:spPr>
        <p:txBody>
          <a:bodyPr lIns="0" tIns="0" rIns="0" bIns="0" rtlCol="0" anchor="t">
            <a:spAutoFit/>
          </a:bodyPr>
          <a:lstStyle/>
          <a:p>
            <a:pPr algn="ctr">
              <a:lnSpc>
                <a:spcPts val="2847"/>
              </a:lnSpc>
              <a:spcBef>
                <a:spcPct val="0"/>
              </a:spcBef>
            </a:pPr>
            <a:r>
              <a:rPr lang="en-US" sz="2190">
                <a:solidFill>
                  <a:srgbClr val="000000"/>
                </a:solidFill>
                <a:latin typeface="Baloo"/>
                <a:ea typeface="Baloo"/>
                <a:cs typeface="Baloo"/>
                <a:sym typeface="Baloo"/>
              </a:rPr>
              <a:t>· ALS-PT19</a:t>
            </a:r>
          </a:p>
          <a:p>
            <a:pPr algn="ctr">
              <a:lnSpc>
                <a:spcPts val="2847"/>
              </a:lnSpc>
              <a:spcBef>
                <a:spcPct val="0"/>
              </a:spcBef>
            </a:pPr>
            <a:r>
              <a:rPr lang="en-US" sz="2190">
                <a:solidFill>
                  <a:srgbClr val="000000"/>
                </a:solidFill>
                <a:latin typeface="Baloo"/>
                <a:ea typeface="Baloo"/>
                <a:cs typeface="Baloo"/>
                <a:sym typeface="Baloo"/>
              </a:rPr>
              <a:t>· ANEMOMETER</a:t>
            </a:r>
          </a:p>
          <a:p>
            <a:pPr algn="ctr">
              <a:lnSpc>
                <a:spcPts val="2847"/>
              </a:lnSpc>
              <a:spcBef>
                <a:spcPct val="0"/>
              </a:spcBef>
            </a:pPr>
            <a:r>
              <a:rPr lang="en-US" sz="2190">
                <a:solidFill>
                  <a:srgbClr val="000000"/>
                </a:solidFill>
                <a:latin typeface="Baloo"/>
                <a:ea typeface="Baloo"/>
                <a:cs typeface="Baloo"/>
                <a:sym typeface="Baloo"/>
              </a:rPr>
              <a:t>· BC547</a:t>
            </a:r>
          </a:p>
          <a:p>
            <a:pPr algn="ctr">
              <a:lnSpc>
                <a:spcPts val="2847"/>
              </a:lnSpc>
              <a:spcBef>
                <a:spcPct val="0"/>
              </a:spcBef>
            </a:pPr>
            <a:r>
              <a:rPr lang="en-US" sz="2190">
                <a:solidFill>
                  <a:srgbClr val="000000"/>
                </a:solidFill>
                <a:latin typeface="Baloo"/>
                <a:ea typeface="Baloo"/>
                <a:cs typeface="Baloo"/>
                <a:sym typeface="Baloo"/>
              </a:rPr>
              <a:t>· BMP180</a:t>
            </a:r>
          </a:p>
          <a:p>
            <a:pPr algn="ctr">
              <a:lnSpc>
                <a:spcPts val="2847"/>
              </a:lnSpc>
              <a:spcBef>
                <a:spcPct val="0"/>
              </a:spcBef>
            </a:pPr>
            <a:r>
              <a:rPr lang="en-US" sz="2190">
                <a:solidFill>
                  <a:srgbClr val="000000"/>
                </a:solidFill>
                <a:latin typeface="Baloo"/>
                <a:ea typeface="Baloo"/>
                <a:cs typeface="Baloo"/>
                <a:sym typeface="Baloo"/>
              </a:rPr>
              <a:t>· BUTTO</a:t>
            </a:r>
          </a:p>
          <a:p>
            <a:pPr algn="ctr">
              <a:lnSpc>
                <a:spcPts val="2847"/>
              </a:lnSpc>
              <a:spcBef>
                <a:spcPct val="0"/>
              </a:spcBef>
            </a:pPr>
            <a:r>
              <a:rPr lang="en-US" sz="2190">
                <a:solidFill>
                  <a:srgbClr val="000000"/>
                </a:solidFill>
                <a:latin typeface="Baloo"/>
                <a:ea typeface="Baloo"/>
                <a:cs typeface="Baloo"/>
                <a:sym typeface="Baloo"/>
              </a:rPr>
              <a:t>· CAP-ELEC</a:t>
            </a:r>
          </a:p>
          <a:p>
            <a:pPr algn="ctr">
              <a:lnSpc>
                <a:spcPts val="2847"/>
              </a:lnSpc>
              <a:spcBef>
                <a:spcPct val="0"/>
              </a:spcBef>
            </a:pPr>
            <a:r>
              <a:rPr lang="en-US" sz="2190">
                <a:solidFill>
                  <a:srgbClr val="000000"/>
                </a:solidFill>
                <a:latin typeface="Baloo"/>
                <a:ea typeface="Baloo"/>
                <a:cs typeface="Baloo"/>
                <a:sym typeface="Baloo"/>
              </a:rPr>
              <a:t>· CAPACITOR</a:t>
            </a:r>
          </a:p>
          <a:p>
            <a:pPr algn="ctr">
              <a:lnSpc>
                <a:spcPts val="2847"/>
              </a:lnSpc>
              <a:spcBef>
                <a:spcPct val="0"/>
              </a:spcBef>
            </a:pPr>
            <a:r>
              <a:rPr lang="en-US" sz="2190">
                <a:solidFill>
                  <a:srgbClr val="000000"/>
                </a:solidFill>
                <a:latin typeface="Baloo"/>
                <a:ea typeface="Baloo"/>
                <a:cs typeface="Baloo"/>
                <a:sym typeface="Baloo"/>
              </a:rPr>
              <a:t>· COMPIM</a:t>
            </a:r>
          </a:p>
          <a:p>
            <a:pPr algn="ctr">
              <a:lnSpc>
                <a:spcPts val="2847"/>
              </a:lnSpc>
              <a:spcBef>
                <a:spcPct val="0"/>
              </a:spcBef>
            </a:pPr>
            <a:r>
              <a:rPr lang="en-US" sz="2190">
                <a:solidFill>
                  <a:srgbClr val="000000"/>
                </a:solidFill>
                <a:latin typeface="Baloo"/>
                <a:ea typeface="Baloo"/>
                <a:cs typeface="Baloo"/>
                <a:sym typeface="Baloo"/>
              </a:rPr>
              <a:t>· DHT22</a:t>
            </a:r>
          </a:p>
          <a:p>
            <a:pPr algn="ctr">
              <a:lnSpc>
                <a:spcPts val="2847"/>
              </a:lnSpc>
              <a:spcBef>
                <a:spcPct val="0"/>
              </a:spcBef>
            </a:pPr>
            <a:r>
              <a:rPr lang="en-US" sz="2190">
                <a:solidFill>
                  <a:srgbClr val="000000"/>
                </a:solidFill>
                <a:latin typeface="Baloo"/>
                <a:ea typeface="Baloo"/>
                <a:cs typeface="Baloo"/>
                <a:sym typeface="Baloo"/>
              </a:rPr>
              <a:t>· DS1621</a:t>
            </a:r>
          </a:p>
          <a:p>
            <a:pPr algn="ctr">
              <a:lnSpc>
                <a:spcPts val="2847"/>
              </a:lnSpc>
              <a:spcBef>
                <a:spcPct val="0"/>
              </a:spcBef>
            </a:pPr>
            <a:r>
              <a:rPr lang="en-US" sz="2190">
                <a:solidFill>
                  <a:srgbClr val="000000"/>
                </a:solidFill>
                <a:latin typeface="Baloo"/>
                <a:ea typeface="Baloo"/>
                <a:cs typeface="Baloo"/>
                <a:sym typeface="Baloo"/>
              </a:rPr>
              <a:t>· G2R-14-DC5</a:t>
            </a:r>
          </a:p>
          <a:p>
            <a:pPr algn="ctr">
              <a:lnSpc>
                <a:spcPts val="2847"/>
              </a:lnSpc>
              <a:spcBef>
                <a:spcPct val="0"/>
              </a:spcBef>
            </a:pPr>
            <a:r>
              <a:rPr lang="en-US" sz="2190">
                <a:solidFill>
                  <a:srgbClr val="000000"/>
                </a:solidFill>
                <a:latin typeface="Baloo"/>
                <a:ea typeface="Baloo"/>
                <a:cs typeface="Baloo"/>
                <a:sym typeface="Baloo"/>
              </a:rPr>
              <a:t>· G5CLE-1-DC5</a:t>
            </a:r>
          </a:p>
          <a:p>
            <a:pPr algn="ctr">
              <a:lnSpc>
                <a:spcPts val="2847"/>
              </a:lnSpc>
              <a:spcBef>
                <a:spcPct val="0"/>
              </a:spcBef>
            </a:pPr>
            <a:r>
              <a:rPr lang="en-US" sz="2190">
                <a:solidFill>
                  <a:srgbClr val="000000"/>
                </a:solidFill>
                <a:latin typeface="Baloo"/>
                <a:ea typeface="Baloo"/>
                <a:cs typeface="Baloo"/>
                <a:sym typeface="Baloo"/>
              </a:rPr>
              <a:t>· JHD-2X16-12C</a:t>
            </a:r>
          </a:p>
          <a:p>
            <a:pPr algn="ctr">
              <a:lnSpc>
                <a:spcPts val="2847"/>
              </a:lnSpc>
              <a:spcBef>
                <a:spcPct val="0"/>
              </a:spcBef>
            </a:pPr>
            <a:r>
              <a:rPr lang="en-US" sz="2190">
                <a:solidFill>
                  <a:srgbClr val="000000"/>
                </a:solidFill>
                <a:latin typeface="Baloo"/>
                <a:ea typeface="Baloo"/>
                <a:cs typeface="Baloo"/>
                <a:sym typeface="Baloo"/>
              </a:rPr>
              <a:t>· LED-BIGY</a:t>
            </a:r>
          </a:p>
          <a:p>
            <a:pPr algn="ctr">
              <a:lnSpc>
                <a:spcPts val="2847"/>
              </a:lnSpc>
              <a:spcBef>
                <a:spcPct val="0"/>
              </a:spcBef>
            </a:pPr>
            <a:r>
              <a:rPr lang="en-US" sz="2190">
                <a:solidFill>
                  <a:srgbClr val="000000"/>
                </a:solidFill>
                <a:latin typeface="Baloo"/>
                <a:ea typeface="Baloo"/>
                <a:cs typeface="Baloo"/>
                <a:sym typeface="Baloo"/>
              </a:rPr>
              <a:t>· LM016L</a:t>
            </a:r>
          </a:p>
          <a:p>
            <a:pPr algn="ctr">
              <a:lnSpc>
                <a:spcPts val="2847"/>
              </a:lnSpc>
              <a:spcBef>
                <a:spcPct val="0"/>
              </a:spcBef>
            </a:pPr>
            <a:r>
              <a:rPr lang="en-US" sz="2190">
                <a:solidFill>
                  <a:srgbClr val="000000"/>
                </a:solidFill>
                <a:latin typeface="Baloo"/>
                <a:ea typeface="Baloo"/>
                <a:cs typeface="Baloo"/>
                <a:sym typeface="Baloo"/>
              </a:rPr>
              <a:t>· LM041L</a:t>
            </a:r>
          </a:p>
          <a:p>
            <a:pPr algn="ctr">
              <a:lnSpc>
                <a:spcPts val="2847"/>
              </a:lnSpc>
              <a:spcBef>
                <a:spcPct val="0"/>
              </a:spcBef>
            </a:pPr>
            <a:r>
              <a:rPr lang="en-US" sz="2190">
                <a:solidFill>
                  <a:srgbClr val="000000"/>
                </a:solidFill>
                <a:latin typeface="Baloo"/>
                <a:ea typeface="Baloo"/>
                <a:cs typeface="Baloo"/>
                <a:sym typeface="Baloo"/>
              </a:rPr>
              <a:t>· LRLY1COILSPD</a:t>
            </a:r>
          </a:p>
          <a:p>
            <a:pPr algn="ctr">
              <a:lnSpc>
                <a:spcPts val="2847"/>
              </a:lnSpc>
              <a:spcBef>
                <a:spcPct val="0"/>
              </a:spcBef>
            </a:pPr>
            <a:r>
              <a:rPr lang="en-US" sz="2190">
                <a:solidFill>
                  <a:srgbClr val="000000"/>
                </a:solidFill>
                <a:latin typeface="Baloo"/>
                <a:ea typeface="Baloo"/>
                <a:cs typeface="Baloo"/>
                <a:sym typeface="Baloo"/>
              </a:rPr>
              <a:t>· MAX232</a:t>
            </a:r>
          </a:p>
          <a:p>
            <a:pPr algn="ctr">
              <a:lnSpc>
                <a:spcPts val="2847"/>
              </a:lnSpc>
              <a:spcBef>
                <a:spcPct val="0"/>
              </a:spcBef>
            </a:pPr>
            <a:r>
              <a:rPr lang="en-US" sz="2190">
                <a:solidFill>
                  <a:srgbClr val="000000"/>
                </a:solidFill>
                <a:latin typeface="Baloo"/>
                <a:ea typeface="Baloo"/>
                <a:cs typeface="Baloo"/>
                <a:sym typeface="Baloo"/>
              </a:rPr>
              <a:t>MOTOR-PWMS!</a:t>
            </a:r>
          </a:p>
        </p:txBody>
      </p:sp>
      <p:sp>
        <p:nvSpPr>
          <p:cNvPr id="8" name="TextBox 8"/>
          <p:cNvSpPr txBox="1"/>
          <p:nvPr/>
        </p:nvSpPr>
        <p:spPr>
          <a:xfrm>
            <a:off x="10176424" y="3027975"/>
            <a:ext cx="1768078" cy="2820162"/>
          </a:xfrm>
          <a:prstGeom prst="rect">
            <a:avLst/>
          </a:prstGeom>
        </p:spPr>
        <p:txBody>
          <a:bodyPr lIns="0" tIns="0" rIns="0" bIns="0" rtlCol="0" anchor="t">
            <a:spAutoFit/>
          </a:bodyPr>
          <a:lstStyle/>
          <a:p>
            <a:pPr algn="ctr">
              <a:lnSpc>
                <a:spcPts val="2847"/>
              </a:lnSpc>
              <a:spcBef>
                <a:spcPct val="0"/>
              </a:spcBef>
            </a:pPr>
            <a:r>
              <a:rPr lang="en-US" sz="2190">
                <a:solidFill>
                  <a:srgbClr val="000000"/>
                </a:solidFill>
                <a:latin typeface="Baloo"/>
                <a:ea typeface="Baloo"/>
                <a:cs typeface="Baloo"/>
                <a:sym typeface="Baloo"/>
              </a:rPr>
              <a:t>· NOT</a:t>
            </a:r>
          </a:p>
          <a:p>
            <a:pPr algn="ctr">
              <a:lnSpc>
                <a:spcPts val="2847"/>
              </a:lnSpc>
              <a:spcBef>
                <a:spcPct val="0"/>
              </a:spcBef>
            </a:pPr>
            <a:r>
              <a:rPr lang="en-US" sz="2190">
                <a:solidFill>
                  <a:srgbClr val="000000"/>
                </a:solidFill>
                <a:latin typeface="Baloo"/>
                <a:ea typeface="Baloo"/>
                <a:cs typeface="Baloo"/>
                <a:sym typeface="Baloo"/>
              </a:rPr>
              <a:t>· OMI-SH-105D</a:t>
            </a:r>
          </a:p>
          <a:p>
            <a:pPr algn="ctr">
              <a:lnSpc>
                <a:spcPts val="2847"/>
              </a:lnSpc>
              <a:spcBef>
                <a:spcPct val="0"/>
              </a:spcBef>
            </a:pPr>
            <a:r>
              <a:rPr lang="en-US" sz="2190">
                <a:solidFill>
                  <a:srgbClr val="000000"/>
                </a:solidFill>
                <a:latin typeface="Baloo"/>
                <a:ea typeface="Baloo"/>
                <a:cs typeface="Baloo"/>
                <a:sym typeface="Baloo"/>
              </a:rPr>
              <a:t>· PCF8574A</a:t>
            </a:r>
          </a:p>
          <a:p>
            <a:pPr algn="ctr">
              <a:lnSpc>
                <a:spcPts val="2847"/>
              </a:lnSpc>
              <a:spcBef>
                <a:spcPct val="0"/>
              </a:spcBef>
            </a:pPr>
            <a:r>
              <a:rPr lang="en-US" sz="2190">
                <a:solidFill>
                  <a:srgbClr val="000000"/>
                </a:solidFill>
                <a:latin typeface="Baloo"/>
                <a:ea typeface="Baloo"/>
                <a:cs typeface="Baloo"/>
                <a:sym typeface="Baloo"/>
              </a:rPr>
              <a:t>· POT</a:t>
            </a:r>
          </a:p>
          <a:p>
            <a:pPr algn="ctr">
              <a:lnSpc>
                <a:spcPts val="2847"/>
              </a:lnSpc>
              <a:spcBef>
                <a:spcPct val="0"/>
              </a:spcBef>
            </a:pPr>
            <a:r>
              <a:rPr lang="en-US" sz="2190">
                <a:solidFill>
                  <a:srgbClr val="000000"/>
                </a:solidFill>
                <a:latin typeface="Baloo"/>
                <a:ea typeface="Baloo"/>
                <a:cs typeface="Baloo"/>
                <a:sym typeface="Baloo"/>
              </a:rPr>
              <a:t>· POT-HG</a:t>
            </a:r>
          </a:p>
          <a:p>
            <a:pPr algn="ctr">
              <a:lnSpc>
                <a:spcPts val="2847"/>
              </a:lnSpc>
              <a:spcBef>
                <a:spcPct val="0"/>
              </a:spcBef>
            </a:pPr>
            <a:r>
              <a:rPr lang="en-US" sz="2190">
                <a:solidFill>
                  <a:srgbClr val="000000"/>
                </a:solidFill>
                <a:latin typeface="Baloo"/>
                <a:ea typeface="Baloo"/>
                <a:cs typeface="Baloo"/>
                <a:sym typeface="Baloo"/>
              </a:rPr>
              <a:t>· RAINGAUGE</a:t>
            </a:r>
          </a:p>
          <a:p>
            <a:pPr algn="ctr">
              <a:lnSpc>
                <a:spcPts val="2847"/>
              </a:lnSpc>
              <a:spcBef>
                <a:spcPct val="0"/>
              </a:spcBef>
            </a:pPr>
            <a:r>
              <a:rPr lang="en-US" sz="2190">
                <a:solidFill>
                  <a:srgbClr val="000000"/>
                </a:solidFill>
                <a:latin typeface="Baloo"/>
                <a:ea typeface="Baloo"/>
                <a:cs typeface="Baloo"/>
                <a:sym typeface="Baloo"/>
              </a:rPr>
              <a:t>· RELAY</a:t>
            </a:r>
          </a:p>
          <a:p>
            <a:pPr algn="ctr">
              <a:lnSpc>
                <a:spcPts val="2847"/>
              </a:lnSpc>
              <a:spcBef>
                <a:spcPct val="0"/>
              </a:spcBef>
            </a:pPr>
            <a:r>
              <a:rPr lang="en-US" sz="2190">
                <a:solidFill>
                  <a:srgbClr val="000000"/>
                </a:solidFill>
                <a:latin typeface="Baloo"/>
                <a:ea typeface="Baloo"/>
                <a:cs typeface="Baloo"/>
                <a:sym typeface="Baloo"/>
              </a:rPr>
              <a:t>· RESISTOR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678794" y="2257398"/>
            <a:ext cx="7911614" cy="5134385"/>
            <a:chOff x="0" y="0"/>
            <a:chExt cx="1225716" cy="795451"/>
          </a:xfrm>
        </p:grpSpPr>
        <p:sp>
          <p:nvSpPr>
            <p:cNvPr id="4" name="Freeform 4"/>
            <p:cNvSpPr/>
            <p:nvPr/>
          </p:nvSpPr>
          <p:spPr>
            <a:xfrm>
              <a:off x="0" y="0"/>
              <a:ext cx="1225716" cy="795451"/>
            </a:xfrm>
            <a:custGeom>
              <a:avLst/>
              <a:gdLst/>
              <a:ahLst/>
              <a:cxnLst/>
              <a:rect l="l" t="t" r="r" b="b"/>
              <a:pathLst>
                <a:path w="1225716" h="795451">
                  <a:moveTo>
                    <a:pt x="0" y="0"/>
                  </a:moveTo>
                  <a:lnTo>
                    <a:pt x="1225716" y="0"/>
                  </a:lnTo>
                  <a:lnTo>
                    <a:pt x="1225716" y="795451"/>
                  </a:lnTo>
                  <a:lnTo>
                    <a:pt x="0" y="795451"/>
                  </a:lnTo>
                  <a:close/>
                </a:path>
              </a:pathLst>
            </a:custGeom>
            <a:blipFill>
              <a:blip r:embed="rId4"/>
              <a:stretch>
                <a:fillRect t="-9" b="-9"/>
              </a:stretch>
            </a:blipFill>
          </p:spPr>
          <p:txBody>
            <a:bodyPr/>
            <a:lstStyle/>
            <a:p>
              <a:endParaRPr lang="en-US"/>
            </a:p>
          </p:txBody>
        </p:sp>
      </p:grpSp>
      <p:sp>
        <p:nvSpPr>
          <p:cNvPr id="5" name="TextBox 5"/>
          <p:cNvSpPr txBox="1"/>
          <p:nvPr/>
        </p:nvSpPr>
        <p:spPr>
          <a:xfrm>
            <a:off x="4798145" y="419735"/>
            <a:ext cx="9139650" cy="662305"/>
          </a:xfrm>
          <a:prstGeom prst="rect">
            <a:avLst/>
          </a:prstGeom>
        </p:spPr>
        <p:txBody>
          <a:bodyPr lIns="0" tIns="0" rIns="0" bIns="0" rtlCol="0" anchor="t">
            <a:spAutoFit/>
          </a:bodyPr>
          <a:lstStyle/>
          <a:p>
            <a:pPr algn="ctr">
              <a:lnSpc>
                <a:spcPts val="5329"/>
              </a:lnSpc>
              <a:spcBef>
                <a:spcPct val="0"/>
              </a:spcBef>
            </a:pPr>
            <a:r>
              <a:rPr lang="en-US" sz="4099">
                <a:solidFill>
                  <a:srgbClr val="000000"/>
                </a:solidFill>
                <a:latin typeface="Baloo"/>
                <a:ea typeface="Baloo"/>
                <a:cs typeface="Baloo"/>
                <a:sym typeface="Baloo"/>
              </a:rPr>
              <a:t>Nguyên lý hoạt động và mô phỏng</a:t>
            </a:r>
          </a:p>
        </p:txBody>
      </p:sp>
      <p:sp>
        <p:nvSpPr>
          <p:cNvPr id="6" name="TextBox 6"/>
          <p:cNvSpPr txBox="1"/>
          <p:nvPr/>
        </p:nvSpPr>
        <p:spPr>
          <a:xfrm>
            <a:off x="268764" y="1897988"/>
            <a:ext cx="8696060" cy="5936615"/>
          </a:xfrm>
          <a:prstGeom prst="rect">
            <a:avLst/>
          </a:prstGeom>
        </p:spPr>
        <p:txBody>
          <a:bodyPr lIns="0" tIns="0" rIns="0" bIns="0" rtlCol="0" anchor="t">
            <a:spAutoFit/>
          </a:bodyPr>
          <a:lstStyle/>
          <a:p>
            <a:pPr algn="ctr">
              <a:lnSpc>
                <a:spcPts val="3640"/>
              </a:lnSpc>
              <a:spcBef>
                <a:spcPct val="0"/>
              </a:spcBef>
            </a:pPr>
            <a:r>
              <a:rPr lang="en-US" sz="2800">
                <a:solidFill>
                  <a:srgbClr val="000000"/>
                </a:solidFill>
                <a:latin typeface="Baloo"/>
                <a:ea typeface="Baloo"/>
                <a:cs typeface="Baloo"/>
                <a:sym typeface="Baloo"/>
              </a:rPr>
              <a:t>Mô hình sử dụng Arduino Uno làm trung tâm điều khiển để thu thập dữ liệu từ các cảm biến và điều khiển các thiết bị ngoại vi. Cảm biến nhiệt độ và độ ẩm (DHT22) đo thông số môi trường và gửi tín hiệu đến Arduino. Dữ liệu sau đó được xử lý để hiển thị trên màn hình LCD. Dựa trên dữ liệu đo được và các ngưỡng thiết lập trước, Arduino điều khiển các rơ-le để bật hoặc tắt các thiết bị như quạt hoặc động cơ. Các nút nhấn được sử dụng để điều chỉnh chế độ hoạt động, trong khi biến trở điều chỉnh các tham số đầu vào như độ sáng màn hình. Toàn bộ hệ thống hoạt động nhờ nguồn điện cấp từ Arduino và các linh kiện hỗ trợ.</a:t>
            </a:r>
          </a:p>
        </p:txBody>
      </p:sp>
      <p:sp>
        <p:nvSpPr>
          <p:cNvPr id="7" name="TextBox 7"/>
          <p:cNvSpPr txBox="1"/>
          <p:nvPr/>
        </p:nvSpPr>
        <p:spPr>
          <a:xfrm>
            <a:off x="10972304" y="7815552"/>
            <a:ext cx="5324594" cy="396875"/>
          </a:xfrm>
          <a:prstGeom prst="rect">
            <a:avLst/>
          </a:prstGeom>
        </p:spPr>
        <p:txBody>
          <a:bodyPr lIns="0" tIns="0" rIns="0" bIns="0" rtlCol="0" anchor="t">
            <a:spAutoFit/>
          </a:bodyPr>
          <a:lstStyle/>
          <a:p>
            <a:pPr algn="ctr">
              <a:lnSpc>
                <a:spcPts val="3250"/>
              </a:lnSpc>
              <a:spcBef>
                <a:spcPct val="0"/>
              </a:spcBef>
            </a:pPr>
            <a:r>
              <a:rPr lang="en-US" sz="2500">
                <a:solidFill>
                  <a:srgbClr val="000000"/>
                </a:solidFill>
                <a:latin typeface="Baloo"/>
                <a:ea typeface="Baloo"/>
                <a:cs typeface="Baloo"/>
                <a:sym typeface="Baloo"/>
              </a:rPr>
              <a:t>Hình 2.1 Mô phỏng mạch trên Proteus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rot="10090262">
            <a:off x="-2969613" y="518463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238220" y="678497"/>
            <a:ext cx="9139650" cy="662305"/>
          </a:xfrm>
          <a:prstGeom prst="rect">
            <a:avLst/>
          </a:prstGeom>
        </p:spPr>
        <p:txBody>
          <a:bodyPr lIns="0" tIns="0" rIns="0" bIns="0" rtlCol="0" anchor="t">
            <a:spAutoFit/>
          </a:bodyPr>
          <a:lstStyle/>
          <a:p>
            <a:pPr algn="ctr">
              <a:lnSpc>
                <a:spcPts val="5329"/>
              </a:lnSpc>
              <a:spcBef>
                <a:spcPct val="0"/>
              </a:spcBef>
            </a:pPr>
            <a:r>
              <a:rPr lang="en-US" sz="4099">
                <a:solidFill>
                  <a:srgbClr val="000000"/>
                </a:solidFill>
                <a:latin typeface="Baloo"/>
                <a:ea typeface="Baloo"/>
                <a:cs typeface="Baloo"/>
                <a:sym typeface="Baloo"/>
              </a:rPr>
              <a:t>Kết quả đạt được</a:t>
            </a:r>
          </a:p>
        </p:txBody>
      </p:sp>
      <p:sp>
        <p:nvSpPr>
          <p:cNvPr id="4" name="Freeform 4"/>
          <p:cNvSpPr/>
          <p:nvPr/>
        </p:nvSpPr>
        <p:spPr>
          <a:xfrm rot="-443391">
            <a:off x="12730332" y="-1726576"/>
            <a:ext cx="8774007" cy="7633386"/>
          </a:xfrm>
          <a:custGeom>
            <a:avLst/>
            <a:gdLst/>
            <a:ahLst/>
            <a:cxnLst/>
            <a:rect l="l" t="t" r="r" b="b"/>
            <a:pathLst>
              <a:path w="8774007" h="7633386">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193042" y="3865052"/>
            <a:ext cx="15230006" cy="974105"/>
          </a:xfrm>
          <a:prstGeom prst="rect">
            <a:avLst/>
          </a:prstGeom>
        </p:spPr>
        <p:txBody>
          <a:bodyPr lIns="0" tIns="0" rIns="0" bIns="0" rtlCol="0" anchor="t">
            <a:spAutoFit/>
          </a:bodyPr>
          <a:lstStyle/>
          <a:p>
            <a:pPr algn="ctr">
              <a:lnSpc>
                <a:spcPts val="3897"/>
              </a:lnSpc>
              <a:spcBef>
                <a:spcPct val="0"/>
              </a:spcBef>
            </a:pPr>
            <a:r>
              <a:rPr lang="en-US" sz="2998">
                <a:solidFill>
                  <a:srgbClr val="000000"/>
                </a:solidFill>
                <a:latin typeface="Baloo"/>
                <a:ea typeface="Baloo"/>
                <a:cs typeface="Baloo"/>
                <a:sym typeface="Baloo"/>
              </a:rPr>
              <a:t>Kết quả đạt được: Thiết kế và mô phỏng được hệ thống hiển thị, cảnh báo thời tiết trên Proteus và Arduino.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sp>
        <p:nvSpPr>
          <p:cNvPr id="4" name="TextBox 4"/>
          <p:cNvSpPr txBox="1"/>
          <p:nvPr/>
        </p:nvSpPr>
        <p:spPr>
          <a:xfrm>
            <a:off x="3147817" y="290937"/>
            <a:ext cx="11355188" cy="1221087"/>
          </a:xfrm>
          <a:prstGeom prst="rect">
            <a:avLst/>
          </a:prstGeom>
        </p:spPr>
        <p:txBody>
          <a:bodyPr lIns="0" tIns="0" rIns="0" bIns="0" rtlCol="0" anchor="t">
            <a:spAutoFit/>
          </a:bodyPr>
          <a:lstStyle/>
          <a:p>
            <a:pPr algn="ctr">
              <a:lnSpc>
                <a:spcPts val="9614"/>
              </a:lnSpc>
            </a:pPr>
            <a:r>
              <a:rPr lang="en-US" sz="8012">
                <a:solidFill>
                  <a:srgbClr val="000000"/>
                </a:solidFill>
                <a:latin typeface="Baloo"/>
                <a:ea typeface="Baloo"/>
                <a:cs typeface="Baloo"/>
                <a:sym typeface="Baloo"/>
              </a:rPr>
              <a:t>Tài liệu tham khảo</a:t>
            </a:r>
          </a:p>
        </p:txBody>
      </p:sp>
      <p:sp>
        <p:nvSpPr>
          <p:cNvPr id="5" name="TextBox 5"/>
          <p:cNvSpPr txBox="1"/>
          <p:nvPr/>
        </p:nvSpPr>
        <p:spPr>
          <a:xfrm>
            <a:off x="0" y="3360284"/>
            <a:ext cx="18288000" cy="3266692"/>
          </a:xfrm>
          <a:prstGeom prst="rect">
            <a:avLst/>
          </a:prstGeom>
        </p:spPr>
        <p:txBody>
          <a:bodyPr lIns="0" tIns="0" rIns="0" bIns="0" rtlCol="0" anchor="t">
            <a:spAutoFit/>
          </a:bodyPr>
          <a:lstStyle/>
          <a:p>
            <a:pPr algn="ctr">
              <a:lnSpc>
                <a:spcPts val="3790"/>
              </a:lnSpc>
            </a:pPr>
            <a:r>
              <a:rPr lang="en-US" sz="2915">
                <a:solidFill>
                  <a:srgbClr val="000000"/>
                </a:solidFill>
                <a:latin typeface="Baloo"/>
                <a:ea typeface="Baloo"/>
                <a:cs typeface="Baloo"/>
                <a:sym typeface="Baloo"/>
              </a:rPr>
              <a:t>https://unica.vn/blog/iot-la-gi-2020 </a:t>
            </a:r>
          </a:p>
          <a:p>
            <a:pPr algn="ctr">
              <a:lnSpc>
                <a:spcPts val="3790"/>
              </a:lnSpc>
            </a:pPr>
            <a:r>
              <a:rPr lang="en-US" sz="2915">
                <a:solidFill>
                  <a:srgbClr val="000000"/>
                </a:solidFill>
                <a:latin typeface="Baloo"/>
                <a:ea typeface="Baloo"/>
                <a:cs typeface="Baloo"/>
                <a:sym typeface="Baloo"/>
              </a:rPr>
              <a:t>https://elitech.asia/top-15-loai-cam-bien-sensor-duoc-dung-nhieu-nhat-hien-nay-trong-cac-thiet-bi-dien-tu-iot/ </a:t>
            </a:r>
          </a:p>
          <a:p>
            <a:pPr algn="ctr">
              <a:lnSpc>
                <a:spcPts val="3790"/>
              </a:lnSpc>
            </a:pPr>
            <a:r>
              <a:rPr lang="en-US" sz="2915">
                <a:solidFill>
                  <a:srgbClr val="000000"/>
                </a:solidFill>
                <a:latin typeface="Baloo"/>
                <a:ea typeface="Baloo"/>
                <a:cs typeface="Baloo"/>
                <a:sym typeface="Baloo"/>
              </a:rPr>
              <a:t>https://www.thegioididong.com/hoi-dap/internet-of-things-la-gi-924825 </a:t>
            </a:r>
          </a:p>
          <a:p>
            <a:pPr algn="ctr">
              <a:lnSpc>
                <a:spcPts val="3790"/>
              </a:lnSpc>
            </a:pPr>
            <a:r>
              <a:rPr lang="en-US" sz="2915">
                <a:solidFill>
                  <a:srgbClr val="000000"/>
                </a:solidFill>
                <a:latin typeface="Baloo"/>
                <a:ea typeface="Baloo"/>
                <a:cs typeface="Baloo"/>
                <a:sym typeface="Baloo"/>
              </a:rPr>
              <a:t>https://aws.amazon.com/vi/what-is/iot/ </a:t>
            </a:r>
          </a:p>
          <a:p>
            <a:pPr algn="ctr">
              <a:lnSpc>
                <a:spcPts val="3790"/>
              </a:lnSpc>
            </a:pPr>
            <a:r>
              <a:rPr lang="en-US" sz="2915">
                <a:solidFill>
                  <a:srgbClr val="000000"/>
                </a:solidFill>
                <a:latin typeface="Baloo"/>
                <a:ea typeface="Baloo"/>
                <a:cs typeface="Baloo"/>
                <a:sym typeface="Baloo"/>
              </a:rPr>
              <a:t>https://blog.webico.vn/iot-la-gi/ </a:t>
            </a:r>
          </a:p>
          <a:p>
            <a:pPr algn="ctr">
              <a:lnSpc>
                <a:spcPts val="3790"/>
              </a:lnSpc>
              <a:spcBef>
                <a:spcPct val="0"/>
              </a:spcBef>
            </a:pPr>
            <a:r>
              <a:rPr lang="en-US" sz="2915">
                <a:solidFill>
                  <a:srgbClr val="000000"/>
                </a:solidFill>
                <a:latin typeface="Baloo"/>
                <a:ea typeface="Baloo"/>
                <a:cs typeface="Baloo"/>
                <a:sym typeface="Baloo"/>
              </a:rPr>
              <a:t>https://coin5s.com/hub/thuat-ngu/internet-things-iot-la-gi-uu-va-nhuoc-diem-cua-iot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3238925" y="4188045"/>
            <a:ext cx="11810151" cy="2305050"/>
          </a:xfrm>
          <a:prstGeom prst="rect">
            <a:avLst/>
          </a:prstGeom>
        </p:spPr>
        <p:txBody>
          <a:bodyPr lIns="0" tIns="0" rIns="0" bIns="0" rtlCol="0" anchor="t">
            <a:spAutoFit/>
          </a:bodyPr>
          <a:lstStyle/>
          <a:p>
            <a:pPr algn="ctr">
              <a:lnSpc>
                <a:spcPts val="9090"/>
              </a:lnSpc>
            </a:pPr>
            <a:r>
              <a:rPr lang="en-US" sz="7575">
                <a:solidFill>
                  <a:srgbClr val="000000"/>
                </a:solidFill>
                <a:latin typeface="Baloo"/>
                <a:ea typeface="Baloo"/>
                <a:cs typeface="Baloo"/>
                <a:sym typeface="Baloo"/>
              </a:rPr>
              <a:t>Xin chào, các bạn cùng lớp!</a:t>
            </a:r>
          </a:p>
          <a:p>
            <a:pPr algn="ctr">
              <a:lnSpc>
                <a:spcPts val="9090"/>
              </a:lnSpc>
            </a:pPr>
            <a:r>
              <a:rPr lang="en-US" sz="7575">
                <a:solidFill>
                  <a:srgbClr val="000000"/>
                </a:solidFill>
                <a:latin typeface="Baloo"/>
                <a:ea typeface="Baloo"/>
                <a:cs typeface="Baloo"/>
                <a:sym typeface="Baloo"/>
              </a:rPr>
              <a:t>Chúng tôi là Nhóm 7!</a:t>
            </a:r>
          </a:p>
        </p:txBody>
      </p:sp>
      <p:pic>
        <p:nvPicPr>
          <p:cNvPr id="3" name="Picture 3"/>
          <p:cNvPicPr>
            <a:picLocks noChangeAspect="1"/>
          </p:cNvPicPr>
          <p:nvPr/>
        </p:nvPicPr>
        <p:blipFill>
          <a:blip r:embed="rId2"/>
          <a:srcRect/>
          <a:stretch>
            <a:fillRect/>
          </a:stretch>
        </p:blipFill>
        <p:spPr>
          <a:xfrm>
            <a:off x="13655377" y="6809666"/>
            <a:ext cx="6229999" cy="6954669"/>
          </a:xfrm>
          <a:prstGeom prst="rect">
            <a:avLst/>
          </a:prstGeom>
        </p:spPr>
      </p:pic>
      <p:pic>
        <p:nvPicPr>
          <p:cNvPr id="4" name="Picture 4"/>
          <p:cNvPicPr>
            <a:picLocks noChangeAspect="1"/>
          </p:cNvPicPr>
          <p:nvPr/>
        </p:nvPicPr>
        <p:blipFill>
          <a:blip r:embed="rId3"/>
          <a:srcRect/>
          <a:stretch>
            <a:fillRect/>
          </a:stretch>
        </p:blipFill>
        <p:spPr>
          <a:xfrm>
            <a:off x="0" y="0"/>
            <a:ext cx="6925457" cy="47006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7408585">
            <a:off x="4499355" y="-533795"/>
            <a:ext cx="9289290" cy="10369815"/>
          </a:xfrm>
          <a:prstGeom prst="rect">
            <a:avLst/>
          </a:prstGeom>
        </p:spPr>
      </p:pic>
      <p:sp>
        <p:nvSpPr>
          <p:cNvPr id="3" name="TextBox 3"/>
          <p:cNvSpPr txBox="1"/>
          <p:nvPr/>
        </p:nvSpPr>
        <p:spPr>
          <a:xfrm>
            <a:off x="4175440" y="3306974"/>
            <a:ext cx="9444385" cy="3314700"/>
          </a:xfrm>
          <a:prstGeom prst="rect">
            <a:avLst/>
          </a:prstGeom>
        </p:spPr>
        <p:txBody>
          <a:bodyPr lIns="0" tIns="0" rIns="0" bIns="0" rtlCol="0" anchor="t">
            <a:spAutoFit/>
          </a:bodyPr>
          <a:lstStyle/>
          <a:p>
            <a:pPr algn="ctr">
              <a:lnSpc>
                <a:spcPts val="8760"/>
              </a:lnSpc>
            </a:pPr>
            <a:r>
              <a:rPr lang="en-US" sz="7300">
                <a:solidFill>
                  <a:srgbClr val="000000"/>
                </a:solidFill>
                <a:latin typeface="Baloo"/>
                <a:ea typeface="Baloo"/>
                <a:cs typeface="Baloo"/>
                <a:sym typeface="Baloo"/>
              </a:rPr>
              <a:t>Xin cảm ơn cô và các bạn đã lắng nghe nhóm 7 thuyết trình!</a:t>
            </a:r>
          </a:p>
        </p:txBody>
      </p:sp>
      <p:pic>
        <p:nvPicPr>
          <p:cNvPr id="4" name="Picture 4"/>
          <p:cNvPicPr>
            <a:picLocks noChangeAspect="1"/>
          </p:cNvPicPr>
          <p:nvPr/>
        </p:nvPicPr>
        <p:blipFill>
          <a:blip r:embed="rId3"/>
          <a:srcRect l="62989" t="67035"/>
          <a:stretch>
            <a:fillRect/>
          </a:stretch>
        </p:blipFill>
        <p:spPr>
          <a:xfrm rot="5400000">
            <a:off x="-202103" y="6179918"/>
            <a:ext cx="4312936" cy="3841377"/>
          </a:xfrm>
          <a:prstGeom prst="rect">
            <a:avLst/>
          </a:prstGeom>
        </p:spPr>
      </p:pic>
      <p:pic>
        <p:nvPicPr>
          <p:cNvPr id="5" name="Picture 5"/>
          <p:cNvPicPr>
            <a:picLocks noChangeAspect="1"/>
          </p:cNvPicPr>
          <p:nvPr/>
        </p:nvPicPr>
        <p:blipFill>
          <a:blip r:embed="rId4"/>
          <a:srcRect/>
          <a:stretch>
            <a:fillRect/>
          </a:stretch>
        </p:blipFill>
        <p:spPr>
          <a:xfrm>
            <a:off x="11640279" y="-4239083"/>
            <a:ext cx="8152651" cy="8478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927178">
            <a:off x="2119528" y="-963026"/>
            <a:ext cx="12725595" cy="14205829"/>
          </a:xfrm>
          <a:prstGeom prst="rect">
            <a:avLst/>
          </a:prstGeom>
        </p:spPr>
      </p:pic>
      <p:sp>
        <p:nvSpPr>
          <p:cNvPr id="3" name="Freeform 3"/>
          <p:cNvSpPr/>
          <p:nvPr/>
        </p:nvSpPr>
        <p:spPr>
          <a:xfrm rot="1873312">
            <a:off x="7975567" y="3035514"/>
            <a:ext cx="11748976" cy="11578082"/>
          </a:xfrm>
          <a:custGeom>
            <a:avLst/>
            <a:gdLst/>
            <a:ahLst/>
            <a:cxnLst/>
            <a:rect l="l" t="t" r="r" b="b"/>
            <a:pathLst>
              <a:path w="11748976" h="11578082">
                <a:moveTo>
                  <a:pt x="0" y="0"/>
                </a:moveTo>
                <a:lnTo>
                  <a:pt x="11748975" y="0"/>
                </a:lnTo>
                <a:lnTo>
                  <a:pt x="11748975" y="11578081"/>
                </a:lnTo>
                <a:lnTo>
                  <a:pt x="0" y="11578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806976" y="3080954"/>
            <a:ext cx="10442424" cy="4014299"/>
            <a:chOff x="0" y="-38100"/>
            <a:chExt cx="13923231" cy="5352399"/>
          </a:xfrm>
        </p:grpSpPr>
        <p:sp>
          <p:nvSpPr>
            <p:cNvPr id="5" name="TextBox 5"/>
            <p:cNvSpPr txBox="1"/>
            <p:nvPr/>
          </p:nvSpPr>
          <p:spPr>
            <a:xfrm>
              <a:off x="3458432" y="-38100"/>
              <a:ext cx="10464799" cy="4018195"/>
            </a:xfrm>
            <a:prstGeom prst="rect">
              <a:avLst/>
            </a:prstGeom>
          </p:spPr>
          <p:txBody>
            <a:bodyPr wrap="square" lIns="0" tIns="0" rIns="0" bIns="0" rtlCol="0" anchor="t">
              <a:spAutoFit/>
            </a:bodyPr>
            <a:lstStyle/>
            <a:p>
              <a:pPr algn="l">
                <a:lnSpc>
                  <a:spcPts val="4680"/>
                </a:lnSpc>
              </a:pPr>
              <a:r>
                <a:rPr lang="en-US" sz="3600" dirty="0">
                  <a:solidFill>
                    <a:srgbClr val="000000"/>
                  </a:solidFill>
                  <a:latin typeface="Baloo"/>
                  <a:ea typeface="Baloo"/>
                  <a:cs typeface="Baloo"/>
                  <a:sym typeface="Baloo"/>
                </a:rPr>
                <a:t>Vũ Văn </a:t>
              </a:r>
              <a:r>
                <a:rPr lang="en-US" sz="3600" dirty="0" err="1">
                  <a:solidFill>
                    <a:srgbClr val="000000"/>
                  </a:solidFill>
                  <a:latin typeface="Baloo"/>
                  <a:ea typeface="Baloo"/>
                  <a:cs typeface="Baloo"/>
                  <a:sym typeface="Baloo"/>
                </a:rPr>
                <a:t>Đăng</a:t>
              </a:r>
              <a:endParaRPr lang="en-US" sz="3600" dirty="0">
                <a:solidFill>
                  <a:srgbClr val="000000"/>
                </a:solidFill>
                <a:latin typeface="Baloo"/>
                <a:ea typeface="Baloo"/>
                <a:cs typeface="Baloo"/>
                <a:sym typeface="Baloo"/>
              </a:endParaRPr>
            </a:p>
            <a:p>
              <a:pPr algn="l">
                <a:lnSpc>
                  <a:spcPts val="4680"/>
                </a:lnSpc>
              </a:pPr>
              <a:r>
                <a:rPr lang="en-US" sz="3600" dirty="0">
                  <a:solidFill>
                    <a:srgbClr val="000000"/>
                  </a:solidFill>
                  <a:latin typeface="Baloo"/>
                  <a:ea typeface="Baloo"/>
                  <a:cs typeface="Baloo"/>
                  <a:sym typeface="Baloo"/>
                </a:rPr>
                <a:t>Nguyễn Khoa </a:t>
              </a:r>
              <a:r>
                <a:rPr lang="en-US" sz="3600" dirty="0" err="1">
                  <a:solidFill>
                    <a:srgbClr val="000000"/>
                  </a:solidFill>
                  <a:latin typeface="Baloo"/>
                  <a:ea typeface="Baloo"/>
                  <a:cs typeface="Baloo"/>
                  <a:sym typeface="Baloo"/>
                </a:rPr>
                <a:t>Đăng</a:t>
              </a:r>
              <a:br>
                <a:rPr lang="en-US" sz="3600" dirty="0">
                  <a:solidFill>
                    <a:srgbClr val="000000"/>
                  </a:solidFill>
                  <a:latin typeface="Baloo"/>
                  <a:ea typeface="Baloo"/>
                  <a:cs typeface="Baloo"/>
                  <a:sym typeface="Baloo"/>
                </a:rPr>
              </a:br>
              <a:r>
                <a:rPr lang="en-US" sz="3600" dirty="0">
                  <a:solidFill>
                    <a:srgbClr val="000000"/>
                  </a:solidFill>
                  <a:latin typeface="Baloo"/>
                  <a:ea typeface="Baloo"/>
                  <a:cs typeface="Baloo"/>
                  <a:sym typeface="Baloo"/>
                </a:rPr>
                <a:t>Hoàng Văn Bình</a:t>
              </a:r>
              <a:br>
                <a:rPr lang="en-US" sz="3600" dirty="0">
                  <a:solidFill>
                    <a:srgbClr val="000000"/>
                  </a:solidFill>
                  <a:latin typeface="Baloo"/>
                  <a:ea typeface="Baloo"/>
                  <a:cs typeface="Baloo"/>
                  <a:sym typeface="Baloo"/>
                </a:rPr>
              </a:br>
              <a:r>
                <a:rPr lang="en-US" sz="3600" dirty="0">
                  <a:solidFill>
                    <a:srgbClr val="000000"/>
                  </a:solidFill>
                  <a:latin typeface="Baloo"/>
                  <a:ea typeface="Baloo"/>
                  <a:cs typeface="Baloo"/>
                  <a:sym typeface="Baloo"/>
                </a:rPr>
                <a:t>Thái Lâm Hoàng</a:t>
              </a:r>
              <a:br>
                <a:rPr lang="en-US" sz="3600" dirty="0">
                  <a:solidFill>
                    <a:srgbClr val="000000"/>
                  </a:solidFill>
                  <a:latin typeface="Baloo"/>
                  <a:ea typeface="Baloo"/>
                  <a:cs typeface="Baloo"/>
                  <a:sym typeface="Baloo"/>
                </a:rPr>
              </a:br>
              <a:r>
                <a:rPr lang="en-US" sz="3600" dirty="0">
                  <a:solidFill>
                    <a:srgbClr val="000000"/>
                  </a:solidFill>
                  <a:latin typeface="Baloo"/>
                  <a:ea typeface="Baloo"/>
                  <a:cs typeface="Baloo"/>
                  <a:sym typeface="Baloo"/>
                </a:rPr>
                <a:t>Bùi Đức Huy</a:t>
              </a:r>
            </a:p>
          </p:txBody>
        </p:sp>
        <p:sp>
          <p:nvSpPr>
            <p:cNvPr id="6" name="TextBox 6"/>
            <p:cNvSpPr txBox="1"/>
            <p:nvPr/>
          </p:nvSpPr>
          <p:spPr>
            <a:xfrm>
              <a:off x="0" y="4777301"/>
              <a:ext cx="11625594" cy="536998"/>
            </a:xfrm>
            <a:prstGeom prst="rect">
              <a:avLst/>
            </a:prstGeom>
          </p:spPr>
          <p:txBody>
            <a:bodyPr lIns="0" tIns="0" rIns="0" bIns="0" rtlCol="0" anchor="t">
              <a:spAutoFit/>
            </a:bodyPr>
            <a:lstStyle/>
            <a:p>
              <a:pPr algn="ctr">
                <a:lnSpc>
                  <a:spcPts val="3380"/>
                </a:lnSpc>
              </a:pPr>
              <a:endParaRPr/>
            </a:p>
          </p:txBody>
        </p:sp>
      </p:grpSp>
      <p:sp>
        <p:nvSpPr>
          <p:cNvPr id="7" name="TextBox 7"/>
          <p:cNvSpPr txBox="1"/>
          <p:nvPr/>
        </p:nvSpPr>
        <p:spPr>
          <a:xfrm>
            <a:off x="13110497" y="8089086"/>
            <a:ext cx="3054316" cy="396557"/>
          </a:xfrm>
          <a:prstGeom prst="rect">
            <a:avLst/>
          </a:prstGeom>
        </p:spPr>
        <p:txBody>
          <a:bodyPr lIns="0" tIns="0" rIns="0" bIns="0" rtlCol="0" anchor="t">
            <a:spAutoFit/>
          </a:bodyPr>
          <a:lstStyle/>
          <a:p>
            <a:pPr algn="ctr">
              <a:lnSpc>
                <a:spcPts val="3282"/>
              </a:lnSpc>
            </a:pPr>
            <a:endParaRPr/>
          </a:p>
        </p:txBody>
      </p:sp>
      <p:sp>
        <p:nvSpPr>
          <p:cNvPr id="8" name="TextBox 8"/>
          <p:cNvSpPr txBox="1"/>
          <p:nvPr/>
        </p:nvSpPr>
        <p:spPr>
          <a:xfrm>
            <a:off x="3806976" y="893022"/>
            <a:ext cx="10674048"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Gặp gỡ Nhóm 7</a:t>
            </a:r>
          </a:p>
        </p:txBody>
      </p:sp>
      <p:sp>
        <p:nvSpPr>
          <p:cNvPr id="9" name="TextBox 9"/>
          <p:cNvSpPr txBox="1"/>
          <p:nvPr/>
        </p:nvSpPr>
        <p:spPr>
          <a:xfrm>
            <a:off x="9471855" y="8079561"/>
            <a:ext cx="3054316" cy="327025"/>
          </a:xfrm>
          <a:prstGeom prst="rect">
            <a:avLst/>
          </a:prstGeom>
        </p:spPr>
        <p:txBody>
          <a:bodyPr lIns="0" tIns="0" rIns="0" bIns="0" rtlCol="0" anchor="t">
            <a:spAutoFit/>
          </a:bodyPr>
          <a:lstStyle/>
          <a:p>
            <a:pPr algn="ctr">
              <a:lnSpc>
                <a:spcPts val="26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891" y="2326310"/>
            <a:ext cx="6387302" cy="6147834"/>
            <a:chOff x="30480" y="591820"/>
            <a:chExt cx="12736830" cy="12259310"/>
          </a:xfrm>
        </p:grpSpPr>
        <p:sp>
          <p:nvSpPr>
            <p:cNvPr id="3" name="Freeform 3"/>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19307" t="-5134" r="-18820" b="5134"/>
              </a:stretch>
            </a:blipFill>
          </p:spPr>
          <p:txBody>
            <a:bodyPr/>
            <a:lstStyle/>
            <a:p>
              <a:endParaRPr lang="en-US"/>
            </a:p>
          </p:txBody>
        </p:sp>
      </p:grpSp>
      <p:pic>
        <p:nvPicPr>
          <p:cNvPr id="4" name="Picture 4"/>
          <p:cNvPicPr>
            <a:picLocks noChangeAspect="1"/>
          </p:cNvPicPr>
          <p:nvPr/>
        </p:nvPicPr>
        <p:blipFill>
          <a:blip r:embed="rId3"/>
          <a:srcRect l="62989" t="67035"/>
          <a:stretch>
            <a:fillRect/>
          </a:stretch>
        </p:blipFill>
        <p:spPr>
          <a:xfrm>
            <a:off x="14955704" y="7197948"/>
            <a:ext cx="3468258" cy="3089052"/>
          </a:xfrm>
          <a:prstGeom prst="rect">
            <a:avLst/>
          </a:prstGeom>
        </p:spPr>
      </p:pic>
      <p:pic>
        <p:nvPicPr>
          <p:cNvPr id="5" name="Picture 5"/>
          <p:cNvPicPr>
            <a:picLocks noChangeAspect="1"/>
          </p:cNvPicPr>
          <p:nvPr/>
        </p:nvPicPr>
        <p:blipFill>
          <a:blip r:embed="rId4"/>
          <a:srcRect r="64034" b="46739"/>
          <a:stretch>
            <a:fillRect/>
          </a:stretch>
        </p:blipFill>
        <p:spPr>
          <a:xfrm rot="-5400000" flipH="1">
            <a:off x="1041561" y="-1041561"/>
            <a:ext cx="4331879" cy="6415001"/>
          </a:xfrm>
          <a:prstGeom prst="rect">
            <a:avLst/>
          </a:prstGeom>
        </p:spPr>
      </p:pic>
      <p:grpSp>
        <p:nvGrpSpPr>
          <p:cNvPr id="6" name="Group 6"/>
          <p:cNvGrpSpPr/>
          <p:nvPr/>
        </p:nvGrpSpPr>
        <p:grpSpPr>
          <a:xfrm>
            <a:off x="8559500" y="2207981"/>
            <a:ext cx="7883360" cy="6384494"/>
            <a:chOff x="0" y="0"/>
            <a:chExt cx="10511147" cy="8512658"/>
          </a:xfrm>
        </p:grpSpPr>
        <p:sp>
          <p:nvSpPr>
            <p:cNvPr id="7" name="TextBox 7"/>
            <p:cNvSpPr txBox="1"/>
            <p:nvPr/>
          </p:nvSpPr>
          <p:spPr>
            <a:xfrm>
              <a:off x="0" y="2859818"/>
              <a:ext cx="9818735" cy="5680498"/>
            </a:xfrm>
            <a:prstGeom prst="rect">
              <a:avLst/>
            </a:prstGeom>
          </p:spPr>
          <p:txBody>
            <a:bodyPr lIns="0" tIns="0" rIns="0" bIns="0" rtlCol="0" anchor="t">
              <a:spAutoFit/>
            </a:bodyPr>
            <a:lstStyle/>
            <a:p>
              <a:pPr algn="l">
                <a:lnSpc>
                  <a:spcPts val="3380"/>
                </a:lnSpc>
              </a:pPr>
              <a:r>
                <a:rPr lang="en-US" sz="2600">
                  <a:solidFill>
                    <a:srgbClr val="000000"/>
                  </a:solidFill>
                  <a:latin typeface="Clear Sans"/>
                  <a:ea typeface="Clear Sans"/>
                  <a:cs typeface="Clear Sans"/>
                  <a:sym typeface="Clear Sans"/>
                </a:rPr>
                <a:t> Hệ thống cảnh báo thời tiết được thiết kế để kết nối với các dịch vụ dự báo thời tiết, cung cấp thông tin thời tiết theo thời gian thực cũng như dự báo chính xác cho người dùng. Hệ thống này không chỉ cảnh báo về các hiện tượng thời tiết xấu như mưa lớn, bão, hay nhiệt độ cực đoan, mà còn gợi ý các biện pháp bảo vệ cho cây trồng và tài sản trước những điều kiện thời tiết khắc nghiệt.</a:t>
              </a:r>
            </a:p>
            <a:p>
              <a:pPr algn="l">
                <a:lnSpc>
                  <a:spcPts val="3380"/>
                </a:lnSpc>
              </a:pPr>
              <a:endParaRPr lang="en-US" sz="2600">
                <a:solidFill>
                  <a:srgbClr val="000000"/>
                </a:solidFill>
                <a:latin typeface="Clear Sans"/>
                <a:ea typeface="Clear Sans"/>
                <a:cs typeface="Clear Sans"/>
                <a:sym typeface="Clear Sans"/>
              </a:endParaRPr>
            </a:p>
          </p:txBody>
        </p:sp>
        <p:sp>
          <p:nvSpPr>
            <p:cNvPr id="8" name="TextBox 8"/>
            <p:cNvSpPr txBox="1"/>
            <p:nvPr/>
          </p:nvSpPr>
          <p:spPr>
            <a:xfrm>
              <a:off x="0" y="-4233"/>
              <a:ext cx="10511147" cy="1828800"/>
            </a:xfrm>
            <a:prstGeom prst="rect">
              <a:avLst/>
            </a:prstGeom>
          </p:spPr>
          <p:txBody>
            <a:bodyPr lIns="0" tIns="0" rIns="0" bIns="0" rtlCol="0" anchor="t">
              <a:spAutoFit/>
            </a:bodyPr>
            <a:lstStyle/>
            <a:p>
              <a:pPr algn="l">
                <a:lnSpc>
                  <a:spcPts val="10800"/>
                </a:lnSpc>
              </a:pPr>
              <a:r>
                <a:rPr lang="en-US" sz="9000">
                  <a:solidFill>
                    <a:srgbClr val="000000"/>
                  </a:solidFill>
                  <a:latin typeface="Baloo"/>
                  <a:ea typeface="Baloo"/>
                  <a:cs typeface="Baloo"/>
                  <a:sym typeface="Baloo"/>
                </a:rPr>
                <a:t>Giới thiệu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2"/>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468198" y="1225319"/>
            <a:ext cx="5362043" cy="1371600"/>
          </a:xfrm>
          <a:prstGeom prst="rect">
            <a:avLst/>
          </a:prstGeom>
        </p:spPr>
        <p:txBody>
          <a:bodyPr lIns="0" tIns="0" rIns="0" bIns="0" rtlCol="0" anchor="t">
            <a:spAutoFit/>
          </a:bodyPr>
          <a:lstStyle/>
          <a:p>
            <a:pPr algn="r">
              <a:lnSpc>
                <a:spcPts val="10800"/>
              </a:lnSpc>
            </a:pPr>
            <a:r>
              <a:rPr lang="en-US" sz="9000">
                <a:solidFill>
                  <a:srgbClr val="FFFAEF"/>
                </a:solidFill>
                <a:latin typeface="Baloo"/>
                <a:ea typeface="Baloo"/>
                <a:cs typeface="Baloo"/>
                <a:sym typeface="Baloo"/>
              </a:rPr>
              <a:t>Mục tiêu</a:t>
            </a:r>
          </a:p>
        </p:txBody>
      </p:sp>
      <p:grpSp>
        <p:nvGrpSpPr>
          <p:cNvPr id="6" name="Group 6"/>
          <p:cNvGrpSpPr/>
          <p:nvPr/>
        </p:nvGrpSpPr>
        <p:grpSpPr>
          <a:xfrm>
            <a:off x="2969184" y="2338979"/>
            <a:ext cx="5087567" cy="1689292"/>
            <a:chOff x="0" y="0"/>
            <a:chExt cx="6783423" cy="2252389"/>
          </a:xfrm>
        </p:grpSpPr>
        <p:sp>
          <p:nvSpPr>
            <p:cNvPr id="7" name="TextBox 7"/>
            <p:cNvSpPr txBox="1"/>
            <p:nvPr/>
          </p:nvSpPr>
          <p:spPr>
            <a:xfrm>
              <a:off x="0" y="1167597"/>
              <a:ext cx="6783423" cy="1108498"/>
            </a:xfrm>
            <a:prstGeom prst="rect">
              <a:avLst/>
            </a:prstGeom>
          </p:spPr>
          <p:txBody>
            <a:bodyPr lIns="0" tIns="0" rIns="0" bIns="0" rtlCol="0" anchor="t">
              <a:spAutoFit/>
            </a:bodyPr>
            <a:lstStyle/>
            <a:p>
              <a:pPr algn="l">
                <a:lnSpc>
                  <a:spcPts val="3380"/>
                </a:lnSpc>
              </a:pPr>
              <a:r>
                <a:rPr lang="en-US" sz="2600">
                  <a:solidFill>
                    <a:srgbClr val="FFFAEF"/>
                  </a:solidFill>
                  <a:latin typeface="Clear Sans"/>
                  <a:ea typeface="Clear Sans"/>
                  <a:cs typeface="Clear Sans"/>
                  <a:sym typeface="Clear Sans"/>
                </a:rPr>
                <a:t>Nghiên cứu và thiết kế, vẽ mạch cảnh báo thời tiết trên Proteus.</a:t>
              </a:r>
            </a:p>
          </p:txBody>
        </p:sp>
        <p:sp>
          <p:nvSpPr>
            <p:cNvPr id="8" name="TextBox 8"/>
            <p:cNvSpPr txBox="1"/>
            <p:nvPr/>
          </p:nvSpPr>
          <p:spPr>
            <a:xfrm>
              <a:off x="0" y="-38100"/>
              <a:ext cx="6783423" cy="769620"/>
            </a:xfrm>
            <a:prstGeom prst="rect">
              <a:avLst/>
            </a:prstGeom>
          </p:spPr>
          <p:txBody>
            <a:bodyPr lIns="0" tIns="0" rIns="0" bIns="0" rtlCol="0" anchor="t">
              <a:spAutoFit/>
            </a:bodyPr>
            <a:lstStyle/>
            <a:p>
              <a:pPr algn="l">
                <a:lnSpc>
                  <a:spcPts val="4680"/>
                </a:lnSpc>
              </a:pPr>
              <a:r>
                <a:rPr lang="en-US" sz="3600">
                  <a:solidFill>
                    <a:srgbClr val="FFFAEF"/>
                  </a:solidFill>
                  <a:latin typeface="Baloo"/>
                  <a:ea typeface="Baloo"/>
                  <a:cs typeface="Baloo"/>
                  <a:sym typeface="Baloo"/>
                </a:rPr>
                <a:t>Mục tiêu đầu tiên</a:t>
              </a:r>
            </a:p>
          </p:txBody>
        </p:sp>
      </p:grpSp>
      <p:grpSp>
        <p:nvGrpSpPr>
          <p:cNvPr id="9" name="Group 9"/>
          <p:cNvGrpSpPr/>
          <p:nvPr/>
        </p:nvGrpSpPr>
        <p:grpSpPr>
          <a:xfrm>
            <a:off x="9362934" y="5852026"/>
            <a:ext cx="5068071" cy="1688657"/>
            <a:chOff x="0" y="0"/>
            <a:chExt cx="6757428" cy="2251543"/>
          </a:xfrm>
        </p:grpSpPr>
        <p:sp>
          <p:nvSpPr>
            <p:cNvPr id="10" name="TextBox 10"/>
            <p:cNvSpPr txBox="1"/>
            <p:nvPr/>
          </p:nvSpPr>
          <p:spPr>
            <a:xfrm>
              <a:off x="0" y="-38100"/>
              <a:ext cx="6757428" cy="769620"/>
            </a:xfrm>
            <a:prstGeom prst="rect">
              <a:avLst/>
            </a:prstGeom>
          </p:spPr>
          <p:txBody>
            <a:bodyPr lIns="0" tIns="0" rIns="0" bIns="0" rtlCol="0" anchor="t">
              <a:spAutoFit/>
            </a:bodyPr>
            <a:lstStyle/>
            <a:p>
              <a:pPr algn="l">
                <a:lnSpc>
                  <a:spcPts val="4680"/>
                </a:lnSpc>
              </a:pPr>
              <a:r>
                <a:rPr lang="en-US" sz="3600">
                  <a:solidFill>
                    <a:srgbClr val="FFFAEF"/>
                  </a:solidFill>
                  <a:latin typeface="Baloo"/>
                  <a:ea typeface="Baloo"/>
                  <a:cs typeface="Baloo"/>
                  <a:sym typeface="Baloo"/>
                </a:rPr>
                <a:t>Mục tiêu thứ hai</a:t>
              </a:r>
            </a:p>
          </p:txBody>
        </p:sp>
        <p:sp>
          <p:nvSpPr>
            <p:cNvPr id="11" name="TextBox 11"/>
            <p:cNvSpPr txBox="1"/>
            <p:nvPr/>
          </p:nvSpPr>
          <p:spPr>
            <a:xfrm>
              <a:off x="0" y="1167597"/>
              <a:ext cx="6757428" cy="1679998"/>
            </a:xfrm>
            <a:prstGeom prst="rect">
              <a:avLst/>
            </a:prstGeom>
          </p:spPr>
          <p:txBody>
            <a:bodyPr lIns="0" tIns="0" rIns="0" bIns="0" rtlCol="0" anchor="t">
              <a:spAutoFit/>
            </a:bodyPr>
            <a:lstStyle/>
            <a:p>
              <a:pPr algn="l">
                <a:lnSpc>
                  <a:spcPts val="3380"/>
                </a:lnSpc>
              </a:pPr>
              <a:r>
                <a:rPr lang="en-US" sz="2600">
                  <a:solidFill>
                    <a:srgbClr val="FFFAEF"/>
                  </a:solidFill>
                  <a:latin typeface="Clear Sans"/>
                  <a:ea typeface="Clear Sans"/>
                  <a:cs typeface="Clear Sans"/>
                  <a:sym typeface="Clear Sans"/>
                </a:rPr>
                <a:t> Nghiên cứu lập trình quản lý chất thải trên Arduino IDE.</a:t>
              </a:r>
            </a:p>
            <a:p>
              <a:pPr algn="l">
                <a:lnSpc>
                  <a:spcPts val="3380"/>
                </a:lnSpc>
              </a:pPr>
              <a:endParaRPr lang="en-US" sz="2600">
                <a:solidFill>
                  <a:srgbClr val="FFFAEF"/>
                </a:solidFill>
                <a:latin typeface="Clear Sans"/>
                <a:ea typeface="Clear Sans"/>
                <a:cs typeface="Clear Sans"/>
                <a:sym typeface="Clear Sans"/>
              </a:endParaRPr>
            </a:p>
          </p:txBody>
        </p:sp>
      </p:grpSp>
      <p:sp>
        <p:nvSpPr>
          <p:cNvPr id="12" name="TextBox 12"/>
          <p:cNvSpPr txBox="1"/>
          <p:nvPr/>
        </p:nvSpPr>
        <p:spPr>
          <a:xfrm>
            <a:off x="11896969" y="8193466"/>
            <a:ext cx="5362331" cy="405130"/>
          </a:xfrm>
          <a:prstGeom prst="rect">
            <a:avLst/>
          </a:prstGeom>
        </p:spPr>
        <p:txBody>
          <a:bodyPr lIns="0" tIns="0" rIns="0" bIns="0" rtlCol="0" anchor="t">
            <a:spAutoFit/>
          </a:bodyPr>
          <a:lstStyle/>
          <a:p>
            <a:pPr algn="l">
              <a:lnSpc>
                <a:spcPts val="3380"/>
              </a:lnSpc>
            </a:pPr>
            <a:endParaRPr/>
          </a:p>
        </p:txBody>
      </p:sp>
      <p:pic>
        <p:nvPicPr>
          <p:cNvPr id="13" name="Picture 13"/>
          <p:cNvPicPr>
            <a:picLocks noChangeAspect="1"/>
          </p:cNvPicPr>
          <p:nvPr/>
        </p:nvPicPr>
        <p:blipFill>
          <a:blip r:embed="rId5"/>
          <a:srcRect/>
          <a:stretch>
            <a:fillRect/>
          </a:stretch>
        </p:blipFill>
        <p:spPr>
          <a:xfrm>
            <a:off x="2136699" y="1592819"/>
            <a:ext cx="832486" cy="862071"/>
          </a:xfrm>
          <a:prstGeom prst="rect">
            <a:avLst/>
          </a:prstGeom>
        </p:spPr>
      </p:pic>
      <p:pic>
        <p:nvPicPr>
          <p:cNvPr id="14" name="Picture 14"/>
          <p:cNvPicPr>
            <a:picLocks noChangeAspect="1"/>
          </p:cNvPicPr>
          <p:nvPr/>
        </p:nvPicPr>
        <p:blipFill>
          <a:blip r:embed="rId6"/>
          <a:srcRect/>
          <a:stretch>
            <a:fillRect/>
          </a:stretch>
        </p:blipFill>
        <p:spPr>
          <a:xfrm>
            <a:off x="8701770" y="4993324"/>
            <a:ext cx="661164" cy="6296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2"/>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0468198" y="1225319"/>
            <a:ext cx="5362043" cy="1371600"/>
          </a:xfrm>
          <a:prstGeom prst="rect">
            <a:avLst/>
          </a:prstGeom>
        </p:spPr>
        <p:txBody>
          <a:bodyPr lIns="0" tIns="0" rIns="0" bIns="0" rtlCol="0" anchor="t">
            <a:spAutoFit/>
          </a:bodyPr>
          <a:lstStyle/>
          <a:p>
            <a:pPr algn="r">
              <a:lnSpc>
                <a:spcPts val="10800"/>
              </a:lnSpc>
            </a:pPr>
            <a:r>
              <a:rPr lang="en-US" sz="9000">
                <a:solidFill>
                  <a:srgbClr val="FFFAEF"/>
                </a:solidFill>
                <a:latin typeface="Baloo"/>
                <a:ea typeface="Baloo"/>
                <a:cs typeface="Baloo"/>
                <a:sym typeface="Baloo"/>
              </a:rPr>
              <a:t>Phạm vi</a:t>
            </a:r>
          </a:p>
        </p:txBody>
      </p:sp>
      <p:grpSp>
        <p:nvGrpSpPr>
          <p:cNvPr id="6" name="Group 6"/>
          <p:cNvGrpSpPr/>
          <p:nvPr/>
        </p:nvGrpSpPr>
        <p:grpSpPr>
          <a:xfrm>
            <a:off x="2969184" y="2023855"/>
            <a:ext cx="5087567" cy="1685482"/>
            <a:chOff x="0" y="0"/>
            <a:chExt cx="6783423" cy="2247309"/>
          </a:xfrm>
        </p:grpSpPr>
        <p:sp>
          <p:nvSpPr>
            <p:cNvPr id="7" name="TextBox 7"/>
            <p:cNvSpPr txBox="1"/>
            <p:nvPr/>
          </p:nvSpPr>
          <p:spPr>
            <a:xfrm>
              <a:off x="0" y="1162518"/>
              <a:ext cx="6783423" cy="1108498"/>
            </a:xfrm>
            <a:prstGeom prst="rect">
              <a:avLst/>
            </a:prstGeom>
          </p:spPr>
          <p:txBody>
            <a:bodyPr lIns="0" tIns="0" rIns="0" bIns="0" rtlCol="0" anchor="t">
              <a:spAutoFit/>
            </a:bodyPr>
            <a:lstStyle/>
            <a:p>
              <a:pPr algn="l">
                <a:lnSpc>
                  <a:spcPts val="3380"/>
                </a:lnSpc>
              </a:pPr>
              <a:r>
                <a:rPr lang="en-US" sz="2600">
                  <a:solidFill>
                    <a:srgbClr val="FFFAEF"/>
                  </a:solidFill>
                  <a:latin typeface="Clear Sans"/>
                  <a:ea typeface="Clear Sans"/>
                  <a:cs typeface="Clear Sans"/>
                  <a:sym typeface="Clear Sans"/>
                </a:rPr>
                <a:t>Nghiên cứu hoạt động của Arduino trên Proteus </a:t>
              </a:r>
            </a:p>
          </p:txBody>
        </p:sp>
        <p:sp>
          <p:nvSpPr>
            <p:cNvPr id="8" name="TextBox 8"/>
            <p:cNvSpPr txBox="1"/>
            <p:nvPr/>
          </p:nvSpPr>
          <p:spPr>
            <a:xfrm>
              <a:off x="0" y="-38100"/>
              <a:ext cx="6783423" cy="764540"/>
            </a:xfrm>
            <a:prstGeom prst="rect">
              <a:avLst/>
            </a:prstGeom>
          </p:spPr>
          <p:txBody>
            <a:bodyPr lIns="0" tIns="0" rIns="0" bIns="0" rtlCol="0" anchor="t">
              <a:spAutoFit/>
            </a:bodyPr>
            <a:lstStyle/>
            <a:p>
              <a:pPr algn="l">
                <a:lnSpc>
                  <a:spcPts val="4680"/>
                </a:lnSpc>
              </a:pPr>
              <a:endParaRPr/>
            </a:p>
          </p:txBody>
        </p:sp>
      </p:grpSp>
      <p:grpSp>
        <p:nvGrpSpPr>
          <p:cNvPr id="9" name="Group 9"/>
          <p:cNvGrpSpPr/>
          <p:nvPr/>
        </p:nvGrpSpPr>
        <p:grpSpPr>
          <a:xfrm>
            <a:off x="7625509" y="4301076"/>
            <a:ext cx="5165968" cy="3901915"/>
            <a:chOff x="0" y="0"/>
            <a:chExt cx="6887957" cy="5202553"/>
          </a:xfrm>
        </p:grpSpPr>
        <p:sp>
          <p:nvSpPr>
            <p:cNvPr id="10" name="TextBox 10"/>
            <p:cNvSpPr txBox="1"/>
            <p:nvPr/>
          </p:nvSpPr>
          <p:spPr>
            <a:xfrm>
              <a:off x="0" y="-28575"/>
              <a:ext cx="6887957" cy="769047"/>
            </a:xfrm>
            <a:prstGeom prst="rect">
              <a:avLst/>
            </a:prstGeom>
          </p:spPr>
          <p:txBody>
            <a:bodyPr lIns="0" tIns="0" rIns="0" bIns="0" rtlCol="0" anchor="t">
              <a:spAutoFit/>
            </a:bodyPr>
            <a:lstStyle/>
            <a:p>
              <a:pPr algn="l">
                <a:lnSpc>
                  <a:spcPts val="4770"/>
                </a:lnSpc>
              </a:pPr>
              <a:endParaRPr/>
            </a:p>
          </p:txBody>
        </p:sp>
        <p:sp>
          <p:nvSpPr>
            <p:cNvPr id="11" name="TextBox 11"/>
            <p:cNvSpPr txBox="1"/>
            <p:nvPr/>
          </p:nvSpPr>
          <p:spPr>
            <a:xfrm>
              <a:off x="0" y="1166107"/>
              <a:ext cx="6887957" cy="4644013"/>
            </a:xfrm>
            <a:prstGeom prst="rect">
              <a:avLst/>
            </a:prstGeom>
          </p:spPr>
          <p:txBody>
            <a:bodyPr lIns="0" tIns="0" rIns="0" bIns="0" rtlCol="0" anchor="t">
              <a:spAutoFit/>
            </a:bodyPr>
            <a:lstStyle/>
            <a:p>
              <a:pPr algn="l">
                <a:lnSpc>
                  <a:spcPts val="3445"/>
                </a:lnSpc>
              </a:pPr>
              <a:r>
                <a:rPr lang="en-US" sz="2650">
                  <a:solidFill>
                    <a:srgbClr val="FFFAEF"/>
                  </a:solidFill>
                  <a:latin typeface="Clear Sans"/>
                  <a:ea typeface="Clear Sans"/>
                  <a:cs typeface="Clear Sans"/>
                  <a:sym typeface="Clear Sans"/>
                </a:rPr>
                <a:t> Nghiên cứu vẽ mạch Arduino trên Proteus</a:t>
              </a:r>
            </a:p>
            <a:p>
              <a:pPr algn="l">
                <a:lnSpc>
                  <a:spcPts val="3445"/>
                </a:lnSpc>
              </a:pPr>
              <a:r>
                <a:rPr lang="en-US" sz="2650">
                  <a:solidFill>
                    <a:srgbClr val="FFFAEF"/>
                  </a:solidFill>
                  <a:latin typeface="Clear Sans"/>
                  <a:ea typeface="Clear Sans"/>
                  <a:cs typeface="Clear Sans"/>
                  <a:sym typeface="Clear Sans"/>
                </a:rPr>
                <a:t>Lập trình Arduino trên Arduino IDE</a:t>
              </a:r>
            </a:p>
            <a:p>
              <a:pPr algn="l">
                <a:lnSpc>
                  <a:spcPts val="3445"/>
                </a:lnSpc>
              </a:pPr>
              <a:endParaRPr lang="en-US" sz="2650">
                <a:solidFill>
                  <a:srgbClr val="FFFAEF"/>
                </a:solidFill>
                <a:latin typeface="Clear Sans"/>
                <a:ea typeface="Clear Sans"/>
                <a:cs typeface="Clear Sans"/>
                <a:sym typeface="Clear Sans"/>
              </a:endParaRPr>
            </a:p>
            <a:p>
              <a:pPr algn="l">
                <a:lnSpc>
                  <a:spcPts val="3445"/>
                </a:lnSpc>
              </a:pPr>
              <a:endParaRPr lang="en-US" sz="2650">
                <a:solidFill>
                  <a:srgbClr val="FFFAEF"/>
                </a:solidFill>
                <a:latin typeface="Clear Sans"/>
                <a:ea typeface="Clear Sans"/>
                <a:cs typeface="Clear Sans"/>
                <a:sym typeface="Clear Sans"/>
              </a:endParaRPr>
            </a:p>
            <a:p>
              <a:pPr algn="l">
                <a:lnSpc>
                  <a:spcPts val="3445"/>
                </a:lnSpc>
              </a:pPr>
              <a:endParaRPr lang="en-US" sz="2650">
                <a:solidFill>
                  <a:srgbClr val="FFFAEF"/>
                </a:solidFill>
                <a:latin typeface="Clear Sans"/>
                <a:ea typeface="Clear Sans"/>
                <a:cs typeface="Clear Sans"/>
                <a:sym typeface="Clear Sans"/>
              </a:endParaRPr>
            </a:p>
            <a:p>
              <a:pPr algn="l">
                <a:lnSpc>
                  <a:spcPts val="3445"/>
                </a:lnSpc>
              </a:pPr>
              <a:endParaRPr lang="en-US" sz="2650">
                <a:solidFill>
                  <a:srgbClr val="FFFAEF"/>
                </a:solidFill>
                <a:latin typeface="Clear Sans"/>
                <a:ea typeface="Clear Sans"/>
                <a:cs typeface="Clear Sans"/>
                <a:sym typeface="Clear Sans"/>
              </a:endParaRPr>
            </a:p>
          </p:txBody>
        </p:sp>
      </p:grpSp>
      <p:sp>
        <p:nvSpPr>
          <p:cNvPr id="12" name="TextBox 12"/>
          <p:cNvSpPr txBox="1"/>
          <p:nvPr/>
        </p:nvSpPr>
        <p:spPr>
          <a:xfrm>
            <a:off x="11896969" y="8193466"/>
            <a:ext cx="5362331" cy="405130"/>
          </a:xfrm>
          <a:prstGeom prst="rect">
            <a:avLst/>
          </a:prstGeom>
        </p:spPr>
        <p:txBody>
          <a:bodyPr lIns="0" tIns="0" rIns="0" bIns="0" rtlCol="0" anchor="t">
            <a:spAutoFit/>
          </a:bodyPr>
          <a:lstStyle/>
          <a:p>
            <a:pPr algn="l">
              <a:lnSpc>
                <a:spcPts val="3380"/>
              </a:lnSpc>
            </a:pPr>
            <a:endParaRPr/>
          </a:p>
        </p:txBody>
      </p:sp>
      <p:pic>
        <p:nvPicPr>
          <p:cNvPr id="13" name="Picture 13"/>
          <p:cNvPicPr>
            <a:picLocks noChangeAspect="1"/>
          </p:cNvPicPr>
          <p:nvPr/>
        </p:nvPicPr>
        <p:blipFill>
          <a:blip r:embed="rId5"/>
          <a:srcRect/>
          <a:stretch>
            <a:fillRect/>
          </a:stretch>
        </p:blipFill>
        <p:spPr>
          <a:xfrm>
            <a:off x="2602577" y="1734847"/>
            <a:ext cx="832486" cy="862071"/>
          </a:xfrm>
          <a:prstGeom prst="rect">
            <a:avLst/>
          </a:prstGeom>
        </p:spPr>
      </p:pic>
      <p:pic>
        <p:nvPicPr>
          <p:cNvPr id="14" name="Picture 14"/>
          <p:cNvPicPr>
            <a:picLocks noChangeAspect="1"/>
          </p:cNvPicPr>
          <p:nvPr/>
        </p:nvPicPr>
        <p:blipFill>
          <a:blip r:embed="rId6"/>
          <a:srcRect/>
          <a:stretch>
            <a:fillRect/>
          </a:stretch>
        </p:blipFill>
        <p:spPr>
          <a:xfrm>
            <a:off x="7625509" y="4242727"/>
            <a:ext cx="661164" cy="6296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850857" y="493629"/>
            <a:ext cx="10172854" cy="2743200"/>
          </a:xfrm>
          <a:prstGeom prst="rect">
            <a:avLst/>
          </a:prstGeom>
        </p:spPr>
        <p:txBody>
          <a:bodyPr lIns="0" tIns="0" rIns="0" bIns="0" rtlCol="0" anchor="t">
            <a:spAutoFit/>
          </a:bodyPr>
          <a:lstStyle/>
          <a:p>
            <a:pPr algn="l">
              <a:lnSpc>
                <a:spcPts val="10800"/>
              </a:lnSpc>
            </a:pPr>
            <a:r>
              <a:rPr lang="en-US" sz="9000">
                <a:solidFill>
                  <a:srgbClr val="000000"/>
                </a:solidFill>
                <a:latin typeface="Baloo"/>
                <a:ea typeface="Baloo"/>
                <a:cs typeface="Baloo"/>
                <a:sym typeface="Baloo"/>
              </a:rPr>
              <a:t>Phương pháp nghiên cứu</a:t>
            </a:r>
          </a:p>
        </p:txBody>
      </p:sp>
      <p:pic>
        <p:nvPicPr>
          <p:cNvPr id="3" name="Picture 3"/>
          <p:cNvPicPr>
            <a:picLocks noChangeAspect="1"/>
          </p:cNvPicPr>
          <p:nvPr/>
        </p:nvPicPr>
        <p:blipFill>
          <a:blip r:embed="rId2"/>
          <a:srcRect/>
          <a:stretch>
            <a:fillRect/>
          </a:stretch>
        </p:blipFill>
        <p:spPr>
          <a:xfrm rot="-8937396">
            <a:off x="7972009" y="5738077"/>
            <a:ext cx="8964268" cy="8506586"/>
          </a:xfrm>
          <a:prstGeom prst="rect">
            <a:avLst/>
          </a:prstGeom>
        </p:spPr>
      </p:pic>
      <p:sp>
        <p:nvSpPr>
          <p:cNvPr id="4" name="TextBox 4"/>
          <p:cNvSpPr txBox="1"/>
          <p:nvPr/>
        </p:nvSpPr>
        <p:spPr>
          <a:xfrm>
            <a:off x="850857" y="5165386"/>
            <a:ext cx="6186622" cy="582930"/>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Vận dụng kiến thức</a:t>
            </a:r>
          </a:p>
        </p:txBody>
      </p:sp>
      <p:sp>
        <p:nvSpPr>
          <p:cNvPr id="5" name="TextBox 5"/>
          <p:cNvSpPr txBox="1"/>
          <p:nvPr/>
        </p:nvSpPr>
        <p:spPr>
          <a:xfrm>
            <a:off x="850857" y="5921597"/>
            <a:ext cx="8293143" cy="1262380"/>
          </a:xfrm>
          <a:prstGeom prst="rect">
            <a:avLst/>
          </a:prstGeom>
        </p:spPr>
        <p:txBody>
          <a:bodyPr lIns="0" tIns="0" rIns="0" bIns="0" rtlCol="0" anchor="t">
            <a:spAutoFit/>
          </a:bodyPr>
          <a:lstStyle/>
          <a:p>
            <a:pPr algn="l">
              <a:lnSpc>
                <a:spcPts val="3380"/>
              </a:lnSpc>
            </a:pPr>
            <a:r>
              <a:rPr lang="en-US" sz="2600">
                <a:solidFill>
                  <a:srgbClr val="000000"/>
                </a:solidFill>
                <a:latin typeface="Clear Sans"/>
                <a:ea typeface="Clear Sans"/>
                <a:cs typeface="Clear Sans"/>
                <a:sym typeface="Clear Sans"/>
              </a:rPr>
              <a:t>Vận dụng những kiến thức cơ bản đã học trong học phần kiến trúc và hạ tầng mạng IoT.</a:t>
            </a:r>
          </a:p>
          <a:p>
            <a:pPr algn="l">
              <a:lnSpc>
                <a:spcPts val="3380"/>
              </a:lnSpc>
            </a:pPr>
            <a:endParaRPr lang="en-US" sz="2600">
              <a:solidFill>
                <a:srgbClr val="000000"/>
              </a:solidFill>
              <a:latin typeface="Clear Sans"/>
              <a:ea typeface="Clear Sans"/>
              <a:cs typeface="Clear Sans"/>
              <a:sym typeface="Clear Sans"/>
            </a:endParaRPr>
          </a:p>
        </p:txBody>
      </p:sp>
      <p:sp>
        <p:nvSpPr>
          <p:cNvPr id="6" name="Freeform 6"/>
          <p:cNvSpPr/>
          <p:nvPr/>
        </p:nvSpPr>
        <p:spPr>
          <a:xfrm rot="-776060">
            <a:off x="12219516" y="-1981356"/>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a:grpSpLocks noChangeAspect="1"/>
          </p:cNvGrpSpPr>
          <p:nvPr/>
        </p:nvGrpSpPr>
        <p:grpSpPr>
          <a:xfrm>
            <a:off x="10703640" y="2735890"/>
            <a:ext cx="6387302" cy="6147834"/>
            <a:chOff x="30480" y="591820"/>
            <a:chExt cx="12736830" cy="12259310"/>
          </a:xfrm>
        </p:grpSpPr>
        <p:sp>
          <p:nvSpPr>
            <p:cNvPr id="8" name="Freeform 8"/>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38372" t="-5134" r="243" b="5134"/>
              </a:stretch>
            </a:blipFill>
          </p:spPr>
          <p:txBody>
            <a:bodyPr/>
            <a:lstStyle/>
            <a:p>
              <a:endParaRPr lang="en-US"/>
            </a:p>
          </p:txBody>
        </p:sp>
      </p:grpSp>
      <p:grpSp>
        <p:nvGrpSpPr>
          <p:cNvPr id="9" name="Group 9"/>
          <p:cNvGrpSpPr/>
          <p:nvPr/>
        </p:nvGrpSpPr>
        <p:grpSpPr>
          <a:xfrm>
            <a:off x="850857" y="3236829"/>
            <a:ext cx="8293143" cy="1604707"/>
            <a:chOff x="0" y="0"/>
            <a:chExt cx="11057524" cy="2139609"/>
          </a:xfrm>
        </p:grpSpPr>
        <p:sp>
          <p:nvSpPr>
            <p:cNvPr id="10" name="TextBox 10"/>
            <p:cNvSpPr txBox="1"/>
            <p:nvPr/>
          </p:nvSpPr>
          <p:spPr>
            <a:xfrm>
              <a:off x="0" y="-38100"/>
              <a:ext cx="11057524" cy="764540"/>
            </a:xfrm>
            <a:prstGeom prst="rect">
              <a:avLst/>
            </a:prstGeom>
          </p:spPr>
          <p:txBody>
            <a:bodyPr lIns="0" tIns="0" rIns="0" bIns="0" rtlCol="0" anchor="t">
              <a:spAutoFit/>
            </a:bodyPr>
            <a:lstStyle/>
            <a:p>
              <a:pPr algn="l">
                <a:lnSpc>
                  <a:spcPts val="4680"/>
                </a:lnSpc>
              </a:pPr>
              <a:r>
                <a:rPr lang="en-US" sz="3600">
                  <a:solidFill>
                    <a:srgbClr val="000000"/>
                  </a:solidFill>
                  <a:latin typeface="Baloo"/>
                  <a:ea typeface="Baloo"/>
                  <a:cs typeface="Baloo"/>
                  <a:sym typeface="Baloo"/>
                </a:rPr>
                <a:t>Thu nhập thông tin</a:t>
              </a:r>
            </a:p>
          </p:txBody>
        </p:sp>
        <p:sp>
          <p:nvSpPr>
            <p:cNvPr id="11" name="TextBox 11"/>
            <p:cNvSpPr txBox="1"/>
            <p:nvPr/>
          </p:nvSpPr>
          <p:spPr>
            <a:xfrm>
              <a:off x="0" y="1055664"/>
              <a:ext cx="11057524" cy="1679998"/>
            </a:xfrm>
            <a:prstGeom prst="rect">
              <a:avLst/>
            </a:prstGeom>
          </p:spPr>
          <p:txBody>
            <a:bodyPr lIns="0" tIns="0" rIns="0" bIns="0" rtlCol="0" anchor="t">
              <a:spAutoFit/>
            </a:bodyPr>
            <a:lstStyle/>
            <a:p>
              <a:pPr algn="l">
                <a:lnSpc>
                  <a:spcPts val="3380"/>
                </a:lnSpc>
              </a:pPr>
              <a:r>
                <a:rPr lang="en-US" sz="2600">
                  <a:solidFill>
                    <a:srgbClr val="000000"/>
                  </a:solidFill>
                  <a:latin typeface="Clear Sans"/>
                  <a:ea typeface="Clear Sans"/>
                  <a:cs typeface="Clear Sans"/>
                  <a:sym typeface="Clear Sans"/>
                </a:rPr>
                <a:t>Thu thập, phân tích các tài liệu và thông tin liên quan đến đề tài.</a:t>
              </a:r>
            </a:p>
            <a:p>
              <a:pPr algn="l">
                <a:lnSpc>
                  <a:spcPts val="3380"/>
                </a:lnSpc>
              </a:pPr>
              <a:endParaRPr lang="en-US" sz="2600">
                <a:solidFill>
                  <a:srgbClr val="000000"/>
                </a:solidFill>
                <a:latin typeface="Clear Sans"/>
                <a:ea typeface="Clear Sans"/>
                <a:cs typeface="Clear Sans"/>
                <a:sym typeface="Clear Sans"/>
              </a:endParaRPr>
            </a:p>
          </p:txBody>
        </p:sp>
      </p:grpSp>
      <p:sp>
        <p:nvSpPr>
          <p:cNvPr id="12" name="TextBox 12"/>
          <p:cNvSpPr txBox="1"/>
          <p:nvPr/>
        </p:nvSpPr>
        <p:spPr>
          <a:xfrm>
            <a:off x="850857" y="7326852"/>
            <a:ext cx="4929345" cy="582930"/>
          </a:xfrm>
          <a:prstGeom prst="rect">
            <a:avLst/>
          </a:prstGeom>
        </p:spPr>
        <p:txBody>
          <a:bodyPr lIns="0" tIns="0" rIns="0" bIns="0" rtlCol="0" anchor="t">
            <a:spAutoFit/>
          </a:bodyPr>
          <a:lstStyle/>
          <a:p>
            <a:pPr algn="l">
              <a:lnSpc>
                <a:spcPts val="4680"/>
              </a:lnSpc>
              <a:spcBef>
                <a:spcPct val="0"/>
              </a:spcBef>
            </a:pPr>
            <a:r>
              <a:rPr lang="en-US" sz="3600">
                <a:solidFill>
                  <a:srgbClr val="000000"/>
                </a:solidFill>
                <a:latin typeface="Baloo"/>
                <a:ea typeface="Baloo"/>
                <a:cs typeface="Baloo"/>
                <a:sym typeface="Baloo"/>
              </a:rPr>
              <a:t>Mô phỏng và lập trình</a:t>
            </a:r>
          </a:p>
        </p:txBody>
      </p:sp>
      <p:sp>
        <p:nvSpPr>
          <p:cNvPr id="13" name="TextBox 13"/>
          <p:cNvSpPr txBox="1"/>
          <p:nvPr/>
        </p:nvSpPr>
        <p:spPr>
          <a:xfrm>
            <a:off x="850857" y="8083063"/>
            <a:ext cx="10306884" cy="833755"/>
          </a:xfrm>
          <a:prstGeom prst="rect">
            <a:avLst/>
          </a:prstGeom>
        </p:spPr>
        <p:txBody>
          <a:bodyPr lIns="0" tIns="0" rIns="0" bIns="0" rtlCol="0" anchor="t">
            <a:spAutoFit/>
          </a:bodyPr>
          <a:lstStyle/>
          <a:p>
            <a:pPr algn="ctr">
              <a:lnSpc>
                <a:spcPts val="3380"/>
              </a:lnSpc>
            </a:pPr>
            <a:r>
              <a:rPr lang="en-US" sz="2600">
                <a:solidFill>
                  <a:srgbClr val="000000"/>
                </a:solidFill>
                <a:latin typeface="Clear Sans"/>
                <a:ea typeface="Clear Sans"/>
                <a:cs typeface="Clear Sans"/>
                <a:sym typeface="Clear Sans"/>
              </a:rPr>
              <a:t>Thực hiện mô phỏng mạch trên Proteus và lập trình trên Arduino IDE.</a:t>
            </a:r>
          </a:p>
          <a:p>
            <a:pPr algn="ctr">
              <a:lnSpc>
                <a:spcPts val="3380"/>
              </a:lnSpc>
              <a:spcBef>
                <a:spcPct val="0"/>
              </a:spcBef>
            </a:pPr>
            <a:endParaRPr lang="en-US" sz="2600">
              <a:solidFill>
                <a:srgbClr val="000000"/>
              </a:solidFill>
              <a:latin typeface="Clear Sans"/>
              <a:ea typeface="Clear Sans"/>
              <a:cs typeface="Clear Sans"/>
              <a:sym typeface="Clea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sp>
        <p:nvSpPr>
          <p:cNvPr id="3" name="TextBox 3"/>
          <p:cNvSpPr txBox="1"/>
          <p:nvPr/>
        </p:nvSpPr>
        <p:spPr>
          <a:xfrm>
            <a:off x="2766577" y="481271"/>
            <a:ext cx="12754846" cy="27432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Quy trình theo chuẩn EPICS</a:t>
            </a:r>
          </a:p>
        </p:txBody>
      </p:sp>
      <p:sp>
        <p:nvSpPr>
          <p:cNvPr id="4" name="TextBox 4"/>
          <p:cNvSpPr txBox="1"/>
          <p:nvPr/>
        </p:nvSpPr>
        <p:spPr>
          <a:xfrm>
            <a:off x="1734129" y="3937636"/>
            <a:ext cx="4629628"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Bước 1: Xác định dự án</a:t>
            </a:r>
          </a:p>
        </p:txBody>
      </p:sp>
      <p:sp>
        <p:nvSpPr>
          <p:cNvPr id="5" name="TextBox 5"/>
          <p:cNvSpPr txBox="1"/>
          <p:nvPr/>
        </p:nvSpPr>
        <p:spPr>
          <a:xfrm>
            <a:off x="1862352" y="6604463"/>
            <a:ext cx="4757851" cy="117348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Bước 3: Thiết kế/Lên ý tưởng</a:t>
            </a:r>
          </a:p>
        </p:txBody>
      </p:sp>
      <p:pic>
        <p:nvPicPr>
          <p:cNvPr id="6" name="Picture 6"/>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7" name="Picture 7"/>
          <p:cNvPicPr>
            <a:picLocks noChangeAspect="1"/>
          </p:cNvPicPr>
          <p:nvPr/>
        </p:nvPicPr>
        <p:blipFill>
          <a:blip r:embed="rId4"/>
          <a:srcRect/>
          <a:stretch>
            <a:fillRect/>
          </a:stretch>
        </p:blipFill>
        <p:spPr>
          <a:xfrm>
            <a:off x="7766025" y="5121540"/>
            <a:ext cx="549281" cy="825642"/>
          </a:xfrm>
          <a:prstGeom prst="rect">
            <a:avLst/>
          </a:prstGeom>
        </p:spPr>
      </p:pic>
      <p:pic>
        <p:nvPicPr>
          <p:cNvPr id="8" name="Picture 8"/>
          <p:cNvPicPr>
            <a:picLocks noChangeAspect="1"/>
          </p:cNvPicPr>
          <p:nvPr/>
        </p:nvPicPr>
        <p:blipFill>
          <a:blip r:embed="rId5"/>
          <a:srcRect/>
          <a:stretch>
            <a:fillRect/>
          </a:stretch>
        </p:blipFill>
        <p:spPr>
          <a:xfrm>
            <a:off x="7766025" y="6642563"/>
            <a:ext cx="737522" cy="675990"/>
          </a:xfrm>
          <a:prstGeom prst="rect">
            <a:avLst/>
          </a:prstGeom>
        </p:spPr>
      </p:pic>
      <p:pic>
        <p:nvPicPr>
          <p:cNvPr id="9" name="Picture 9"/>
          <p:cNvPicPr>
            <a:picLocks noChangeAspect="1"/>
          </p:cNvPicPr>
          <p:nvPr/>
        </p:nvPicPr>
        <p:blipFill>
          <a:blip r:embed="rId6"/>
          <a:srcRect/>
          <a:stretch>
            <a:fillRect/>
          </a:stretch>
        </p:blipFill>
        <p:spPr>
          <a:xfrm>
            <a:off x="7766025" y="3662048"/>
            <a:ext cx="663603" cy="913762"/>
          </a:xfrm>
          <a:prstGeom prst="rect">
            <a:avLst/>
          </a:prstGeom>
        </p:spPr>
      </p:pic>
      <p:sp>
        <p:nvSpPr>
          <p:cNvPr id="10" name="TextBox 10"/>
          <p:cNvSpPr txBox="1"/>
          <p:nvPr/>
        </p:nvSpPr>
        <p:spPr>
          <a:xfrm>
            <a:off x="1862352" y="5273041"/>
            <a:ext cx="4757851" cy="117348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Bước 2: Phát triển đặc điểm</a:t>
            </a:r>
          </a:p>
        </p:txBody>
      </p:sp>
      <p:sp>
        <p:nvSpPr>
          <p:cNvPr id="11" name="TextBox 11"/>
          <p:cNvSpPr txBox="1"/>
          <p:nvPr/>
        </p:nvSpPr>
        <p:spPr>
          <a:xfrm>
            <a:off x="8808702" y="5295900"/>
            <a:ext cx="7865745"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Baloo"/>
                <a:ea typeface="Baloo"/>
                <a:cs typeface="Baloo"/>
                <a:sym typeface="Baloo"/>
              </a:rPr>
              <a:t>Bước 5: Kiểm tra và hoàn thiện tài liệu</a:t>
            </a:r>
          </a:p>
        </p:txBody>
      </p:sp>
      <p:sp>
        <p:nvSpPr>
          <p:cNvPr id="12" name="TextBox 12"/>
          <p:cNvSpPr txBox="1"/>
          <p:nvPr/>
        </p:nvSpPr>
        <p:spPr>
          <a:xfrm>
            <a:off x="8808702" y="3970020"/>
            <a:ext cx="4937879" cy="582930"/>
          </a:xfrm>
          <a:prstGeom prst="rect">
            <a:avLst/>
          </a:prstGeom>
        </p:spPr>
        <p:txBody>
          <a:bodyPr lIns="0" tIns="0" rIns="0" bIns="0" rtlCol="0" anchor="t">
            <a:spAutoFit/>
          </a:bodyPr>
          <a:lstStyle/>
          <a:p>
            <a:pPr algn="ctr">
              <a:lnSpc>
                <a:spcPts val="4679"/>
              </a:lnSpc>
              <a:spcBef>
                <a:spcPct val="0"/>
              </a:spcBef>
            </a:pPr>
            <a:r>
              <a:rPr lang="en-US" sz="3599">
                <a:solidFill>
                  <a:srgbClr val="000000"/>
                </a:solidFill>
                <a:latin typeface="Baloo"/>
                <a:ea typeface="Baloo"/>
                <a:cs typeface="Baloo"/>
                <a:sym typeface="Baloo"/>
              </a:rPr>
              <a:t>Bước 4: Thiết kế chi tiết</a:t>
            </a:r>
          </a:p>
        </p:txBody>
      </p:sp>
      <p:sp>
        <p:nvSpPr>
          <p:cNvPr id="13" name="TextBox 13"/>
          <p:cNvSpPr txBox="1"/>
          <p:nvPr/>
        </p:nvSpPr>
        <p:spPr>
          <a:xfrm>
            <a:off x="8808702" y="6761005"/>
            <a:ext cx="7370088"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a:ea typeface="Baloo"/>
                <a:cs typeface="Baloo"/>
                <a:sym typeface="Baloo"/>
              </a:rPr>
              <a:t>Bước 6: Dịch vụ và bảo vệ sản phẩm</a:t>
            </a:r>
          </a:p>
        </p:txBody>
      </p:sp>
      <p:pic>
        <p:nvPicPr>
          <p:cNvPr id="14" name="Picture 14"/>
          <p:cNvPicPr>
            <a:picLocks noChangeAspect="1"/>
          </p:cNvPicPr>
          <p:nvPr/>
        </p:nvPicPr>
        <p:blipFill>
          <a:blip r:embed="rId5"/>
          <a:srcRect/>
          <a:stretch>
            <a:fillRect/>
          </a:stretch>
        </p:blipFill>
        <p:spPr>
          <a:xfrm>
            <a:off x="1124830" y="5268420"/>
            <a:ext cx="737522" cy="675990"/>
          </a:xfrm>
          <a:prstGeom prst="rect">
            <a:avLst/>
          </a:prstGeom>
        </p:spPr>
      </p:pic>
      <p:pic>
        <p:nvPicPr>
          <p:cNvPr id="15" name="Picture 15"/>
          <p:cNvPicPr>
            <a:picLocks noChangeAspect="1"/>
          </p:cNvPicPr>
          <p:nvPr/>
        </p:nvPicPr>
        <p:blipFill>
          <a:blip r:embed="rId4"/>
          <a:srcRect/>
          <a:stretch>
            <a:fillRect/>
          </a:stretch>
        </p:blipFill>
        <p:spPr>
          <a:xfrm>
            <a:off x="1184848" y="3750168"/>
            <a:ext cx="549281" cy="825642"/>
          </a:xfrm>
          <a:prstGeom prst="rect">
            <a:avLst/>
          </a:prstGeom>
        </p:spPr>
      </p:pic>
      <p:pic>
        <p:nvPicPr>
          <p:cNvPr id="16" name="Picture 16"/>
          <p:cNvPicPr>
            <a:picLocks noChangeAspect="1"/>
          </p:cNvPicPr>
          <p:nvPr/>
        </p:nvPicPr>
        <p:blipFill>
          <a:blip r:embed="rId6"/>
          <a:srcRect/>
          <a:stretch>
            <a:fillRect/>
          </a:stretch>
        </p:blipFill>
        <p:spPr>
          <a:xfrm>
            <a:off x="1127687" y="6446521"/>
            <a:ext cx="663603" cy="9137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2989" t="67035"/>
          <a:stretch>
            <a:fillRect/>
          </a:stretch>
        </p:blipFill>
        <p:spPr>
          <a:xfrm rot="-10800000">
            <a:off x="0" y="-32502"/>
            <a:ext cx="3468258" cy="3089052"/>
          </a:xfrm>
          <a:prstGeom prst="rect">
            <a:avLst/>
          </a:prstGeom>
        </p:spPr>
      </p:pic>
      <p:pic>
        <p:nvPicPr>
          <p:cNvPr id="3" name="Picture 3"/>
          <p:cNvPicPr>
            <a:picLocks noChangeAspect="1"/>
          </p:cNvPicPr>
          <p:nvPr/>
        </p:nvPicPr>
        <p:blipFill>
          <a:blip r:embed="rId3"/>
          <a:srcRect l="70477" t="23497"/>
          <a:stretch>
            <a:fillRect/>
          </a:stretch>
        </p:blipFill>
        <p:spPr>
          <a:xfrm rot="-5400000" flipH="1">
            <a:off x="12514025" y="4513025"/>
            <a:ext cx="3215480" cy="8332470"/>
          </a:xfrm>
          <a:prstGeom prst="rect">
            <a:avLst/>
          </a:prstGeom>
        </p:spPr>
      </p:pic>
      <p:pic>
        <p:nvPicPr>
          <p:cNvPr id="4" name="Picture 4"/>
          <p:cNvPicPr>
            <a:picLocks noChangeAspect="1"/>
          </p:cNvPicPr>
          <p:nvPr/>
        </p:nvPicPr>
        <p:blipFill>
          <a:blip r:embed="rId4"/>
          <a:srcRect/>
          <a:stretch>
            <a:fillRect/>
          </a:stretch>
        </p:blipFill>
        <p:spPr>
          <a:xfrm>
            <a:off x="1028700" y="2491515"/>
            <a:ext cx="549281" cy="825642"/>
          </a:xfrm>
          <a:prstGeom prst="rect">
            <a:avLst/>
          </a:prstGeom>
        </p:spPr>
      </p:pic>
      <p:sp>
        <p:nvSpPr>
          <p:cNvPr id="5" name="TextBox 5"/>
          <p:cNvSpPr txBox="1"/>
          <p:nvPr/>
        </p:nvSpPr>
        <p:spPr>
          <a:xfrm>
            <a:off x="1028700" y="3429706"/>
            <a:ext cx="7538601" cy="1821815"/>
          </a:xfrm>
          <a:prstGeom prst="rect">
            <a:avLst/>
          </a:prstGeom>
        </p:spPr>
        <p:txBody>
          <a:bodyPr lIns="0" tIns="0" rIns="0" bIns="0" rtlCol="0" anchor="t">
            <a:spAutoFit/>
          </a:bodyPr>
          <a:lstStyle/>
          <a:p>
            <a:pPr algn="ctr">
              <a:lnSpc>
                <a:spcPts val="3639"/>
              </a:lnSpc>
            </a:pPr>
            <a:r>
              <a:rPr lang="en-US" sz="2799">
                <a:solidFill>
                  <a:srgbClr val="000000"/>
                </a:solidFill>
                <a:latin typeface="Baloo"/>
                <a:ea typeface="Baloo"/>
                <a:cs typeface="Baloo"/>
                <a:sym typeface="Baloo"/>
              </a:rPr>
              <a:t>IoT là mạng lưới các thiết bị vật lý được kết nối với internet, cho phép chúng thu thập, xử lý và trao đổi dữ liệu với nhau.</a:t>
            </a:r>
          </a:p>
          <a:p>
            <a:pPr algn="ctr">
              <a:lnSpc>
                <a:spcPts val="3639"/>
              </a:lnSpc>
              <a:spcBef>
                <a:spcPct val="0"/>
              </a:spcBef>
            </a:pPr>
            <a:endParaRPr lang="en-US" sz="2799">
              <a:solidFill>
                <a:srgbClr val="000000"/>
              </a:solidFill>
              <a:latin typeface="Baloo"/>
              <a:ea typeface="Baloo"/>
              <a:cs typeface="Baloo"/>
              <a:sym typeface="Baloo"/>
            </a:endParaRPr>
          </a:p>
        </p:txBody>
      </p:sp>
      <p:sp>
        <p:nvSpPr>
          <p:cNvPr id="6" name="TextBox 6"/>
          <p:cNvSpPr txBox="1"/>
          <p:nvPr/>
        </p:nvSpPr>
        <p:spPr>
          <a:xfrm>
            <a:off x="1028700" y="4902511"/>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Lợi ích</a:t>
            </a:r>
          </a:p>
        </p:txBody>
      </p:sp>
      <p:pic>
        <p:nvPicPr>
          <p:cNvPr id="7" name="Picture 7"/>
          <p:cNvPicPr>
            <a:picLocks noChangeAspect="1"/>
          </p:cNvPicPr>
          <p:nvPr/>
        </p:nvPicPr>
        <p:blipFill>
          <a:blip r:embed="rId4"/>
          <a:srcRect/>
          <a:stretch>
            <a:fillRect/>
          </a:stretch>
        </p:blipFill>
        <p:spPr>
          <a:xfrm>
            <a:off x="1028700" y="4730679"/>
            <a:ext cx="549281" cy="825642"/>
          </a:xfrm>
          <a:prstGeom prst="rect">
            <a:avLst/>
          </a:prstGeom>
        </p:spPr>
      </p:pic>
      <p:sp>
        <p:nvSpPr>
          <p:cNvPr id="8" name="TextBox 8"/>
          <p:cNvSpPr txBox="1"/>
          <p:nvPr/>
        </p:nvSpPr>
        <p:spPr>
          <a:xfrm>
            <a:off x="1028700" y="5670621"/>
            <a:ext cx="7538601" cy="1821815"/>
          </a:xfrm>
          <a:prstGeom prst="rect">
            <a:avLst/>
          </a:prstGeom>
        </p:spPr>
        <p:txBody>
          <a:bodyPr lIns="0" tIns="0" rIns="0" bIns="0" rtlCol="0" anchor="t">
            <a:spAutoFit/>
          </a:bodyPr>
          <a:lstStyle/>
          <a:p>
            <a:pPr algn="ctr">
              <a:lnSpc>
                <a:spcPts val="3639"/>
              </a:lnSpc>
            </a:pPr>
            <a:r>
              <a:rPr lang="en-US" sz="2799">
                <a:solidFill>
                  <a:srgbClr val="000000"/>
                </a:solidFill>
                <a:latin typeface="Baloo"/>
                <a:ea typeface="Baloo"/>
                <a:cs typeface="Baloo"/>
                <a:sym typeface="Baloo"/>
              </a:rPr>
              <a:t>IoT mang lại nhiều lợi ích như tự động hóa, tối ưu hóa quy trình, nâng cao hiệu quả, và tạo ra các dịch vụ mới.</a:t>
            </a:r>
          </a:p>
          <a:p>
            <a:pPr algn="ctr">
              <a:lnSpc>
                <a:spcPts val="3639"/>
              </a:lnSpc>
              <a:spcBef>
                <a:spcPct val="0"/>
              </a:spcBef>
            </a:pPr>
            <a:endParaRPr lang="en-US" sz="2799">
              <a:solidFill>
                <a:srgbClr val="000000"/>
              </a:solidFill>
              <a:latin typeface="Baloo"/>
              <a:ea typeface="Baloo"/>
              <a:cs typeface="Baloo"/>
              <a:sym typeface="Baloo"/>
            </a:endParaRPr>
          </a:p>
        </p:txBody>
      </p:sp>
      <p:pic>
        <p:nvPicPr>
          <p:cNvPr id="9" name="Picture 9"/>
          <p:cNvPicPr>
            <a:picLocks noChangeAspect="1"/>
          </p:cNvPicPr>
          <p:nvPr/>
        </p:nvPicPr>
        <p:blipFill>
          <a:blip r:embed="rId4"/>
          <a:srcRect/>
          <a:stretch>
            <a:fillRect/>
          </a:stretch>
        </p:blipFill>
        <p:spPr>
          <a:xfrm>
            <a:off x="1184848" y="7108896"/>
            <a:ext cx="549281" cy="825642"/>
          </a:xfrm>
          <a:prstGeom prst="rect">
            <a:avLst/>
          </a:prstGeom>
        </p:spPr>
      </p:pic>
      <p:grpSp>
        <p:nvGrpSpPr>
          <p:cNvPr id="10" name="Group 10"/>
          <p:cNvGrpSpPr/>
          <p:nvPr/>
        </p:nvGrpSpPr>
        <p:grpSpPr>
          <a:xfrm>
            <a:off x="10775803" y="2491515"/>
            <a:ext cx="5246370" cy="52463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8069" r="-18069"/>
              </a:stretch>
            </a:blipFill>
          </p:spPr>
          <p:txBody>
            <a:bodyPr/>
            <a:lstStyle/>
            <a:p>
              <a:endParaRPr lang="en-US"/>
            </a:p>
          </p:txBody>
        </p:sp>
      </p:grpSp>
      <p:sp>
        <p:nvSpPr>
          <p:cNvPr id="12" name="TextBox 12"/>
          <p:cNvSpPr txBox="1"/>
          <p:nvPr/>
        </p:nvSpPr>
        <p:spPr>
          <a:xfrm>
            <a:off x="2766577" y="481271"/>
            <a:ext cx="12754846" cy="1371600"/>
          </a:xfrm>
          <a:prstGeom prst="rect">
            <a:avLst/>
          </a:prstGeom>
        </p:spPr>
        <p:txBody>
          <a:bodyPr lIns="0" tIns="0" rIns="0" bIns="0" rtlCol="0" anchor="t">
            <a:spAutoFit/>
          </a:bodyPr>
          <a:lstStyle/>
          <a:p>
            <a:pPr algn="ctr">
              <a:lnSpc>
                <a:spcPts val="10800"/>
              </a:lnSpc>
            </a:pPr>
            <a:r>
              <a:rPr lang="en-US" sz="9000">
                <a:solidFill>
                  <a:srgbClr val="000000"/>
                </a:solidFill>
                <a:latin typeface="Baloo"/>
                <a:ea typeface="Baloo"/>
                <a:cs typeface="Baloo"/>
                <a:sym typeface="Baloo"/>
              </a:rPr>
              <a:t>Tổng quan về IOT</a:t>
            </a:r>
          </a:p>
        </p:txBody>
      </p:sp>
      <p:sp>
        <p:nvSpPr>
          <p:cNvPr id="13" name="TextBox 13"/>
          <p:cNvSpPr txBox="1"/>
          <p:nvPr/>
        </p:nvSpPr>
        <p:spPr>
          <a:xfrm>
            <a:off x="1303341" y="2593821"/>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Khái niệm</a:t>
            </a:r>
          </a:p>
        </p:txBody>
      </p:sp>
      <p:sp>
        <p:nvSpPr>
          <p:cNvPr id="14" name="TextBox 14"/>
          <p:cNvSpPr txBox="1"/>
          <p:nvPr/>
        </p:nvSpPr>
        <p:spPr>
          <a:xfrm>
            <a:off x="1153444" y="7479574"/>
            <a:ext cx="4629628" cy="582930"/>
          </a:xfrm>
          <a:prstGeom prst="rect">
            <a:avLst/>
          </a:prstGeom>
        </p:spPr>
        <p:txBody>
          <a:bodyPr lIns="0" tIns="0" rIns="0" bIns="0" rtlCol="0" anchor="t">
            <a:spAutoFit/>
          </a:bodyPr>
          <a:lstStyle/>
          <a:p>
            <a:pPr algn="ctr">
              <a:lnSpc>
                <a:spcPts val="4680"/>
              </a:lnSpc>
            </a:pPr>
            <a:r>
              <a:rPr lang="en-US" sz="3600">
                <a:solidFill>
                  <a:srgbClr val="000000"/>
                </a:solidFill>
                <a:latin typeface="Baloo"/>
                <a:ea typeface="Baloo"/>
                <a:cs typeface="Baloo"/>
                <a:sym typeface="Baloo"/>
              </a:rPr>
              <a:t>Hạn chế</a:t>
            </a:r>
          </a:p>
        </p:txBody>
      </p:sp>
      <p:sp>
        <p:nvSpPr>
          <p:cNvPr id="15" name="TextBox 15"/>
          <p:cNvSpPr txBox="1"/>
          <p:nvPr/>
        </p:nvSpPr>
        <p:spPr>
          <a:xfrm>
            <a:off x="701729" y="8211265"/>
            <a:ext cx="8841941" cy="907415"/>
          </a:xfrm>
          <a:prstGeom prst="rect">
            <a:avLst/>
          </a:prstGeom>
        </p:spPr>
        <p:txBody>
          <a:bodyPr lIns="0" tIns="0" rIns="0" bIns="0" rtlCol="0" anchor="t">
            <a:spAutoFit/>
          </a:bodyPr>
          <a:lstStyle/>
          <a:p>
            <a:pPr algn="ctr">
              <a:lnSpc>
                <a:spcPts val="3639"/>
              </a:lnSpc>
              <a:spcBef>
                <a:spcPct val="0"/>
              </a:spcBef>
            </a:pPr>
            <a:r>
              <a:rPr lang="en-US" sz="2799">
                <a:solidFill>
                  <a:srgbClr val="000000"/>
                </a:solidFill>
                <a:latin typeface="Baloo"/>
                <a:ea typeface="Baloo"/>
                <a:cs typeface="Baloo"/>
                <a:sym typeface="Baloo"/>
              </a:rPr>
              <a:t>IoT cũng có những hạn chế như vấn đề bảo mật, an ninh mạng, và chi phí triển khai cao.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1306</Words>
  <Application>Microsoft Office PowerPoint</Application>
  <PresentationFormat>Custom</PresentationFormat>
  <Paragraphs>137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Baloo</vt:lpstr>
      <vt:lpstr>Calibri</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cp:lastModifiedBy>Huy Bùi</cp:lastModifiedBy>
  <cp:revision>2</cp:revision>
  <dcterms:created xsi:type="dcterms:W3CDTF">2006-08-16T00:00:00Z</dcterms:created>
  <dcterms:modified xsi:type="dcterms:W3CDTF">2025-07-31T16:39:42Z</dcterms:modified>
  <dc:identifier>DAGZ6mrKFdk</dc:identifier>
</cp:coreProperties>
</file>